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tiff" ContentType="image/tiff"/>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drawings/drawing1.xml" ContentType="application/vnd.openxmlformats-officedocument.drawingml.chartshapes+xml"/>
  <Override PartName="/ppt/charts/chart2.xml" ContentType="application/vnd.openxmlformats-officedocument.drawingml.char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648" r:id="rId1"/>
  </p:sldMasterIdLst>
  <p:notesMasterIdLst>
    <p:notesMasterId r:id="rId32"/>
  </p:notesMasterIdLst>
  <p:handoutMasterIdLst>
    <p:handoutMasterId r:id="rId33"/>
  </p:handoutMasterIdLst>
  <p:sldIdLst>
    <p:sldId id="353" r:id="rId2"/>
    <p:sldId id="361" r:id="rId3"/>
    <p:sldId id="354" r:id="rId4"/>
    <p:sldId id="351" r:id="rId5"/>
    <p:sldId id="256" r:id="rId6"/>
    <p:sldId id="539" r:id="rId7"/>
    <p:sldId id="355" r:id="rId8"/>
    <p:sldId id="356" r:id="rId9"/>
    <p:sldId id="967" r:id="rId10"/>
    <p:sldId id="832" r:id="rId11"/>
    <p:sldId id="367" r:id="rId12"/>
    <p:sldId id="364" r:id="rId13"/>
    <p:sldId id="971" r:id="rId14"/>
    <p:sldId id="964" r:id="rId15"/>
    <p:sldId id="984" r:id="rId16"/>
    <p:sldId id="831" r:id="rId17"/>
    <p:sldId id="368" r:id="rId18"/>
    <p:sldId id="362" r:id="rId19"/>
    <p:sldId id="261" r:id="rId20"/>
    <p:sldId id="262" r:id="rId21"/>
    <p:sldId id="370" r:id="rId22"/>
    <p:sldId id="257" r:id="rId23"/>
    <p:sldId id="275" r:id="rId24"/>
    <p:sldId id="258" r:id="rId25"/>
    <p:sldId id="269" r:id="rId26"/>
    <p:sldId id="271" r:id="rId27"/>
    <p:sldId id="985" r:id="rId28"/>
    <p:sldId id="267" r:id="rId29"/>
    <p:sldId id="270" r:id="rId30"/>
    <p:sldId id="369" r:id="rId31"/>
  </p:sldIdLst>
  <p:sldSz cx="9144000" cy="6858000" type="screen4x3"/>
  <p:notesSz cx="6858000" cy="9144000"/>
  <p:embeddedFontLst>
    <p:embeddedFont>
      <p:font typeface="Calibri" panose="020F0502020204030204" pitchFamily="34" charset="0"/>
      <p:regular r:id="rId34"/>
      <p:bold r:id="rId35"/>
      <p:italic r:id="rId36"/>
      <p:boldItalic r:id="rId37"/>
    </p:embeddedFont>
    <p:embeddedFont>
      <p:font typeface="Calibri Light" panose="020F0302020204030204" pitchFamily="34" charset="0"/>
      <p:regular r:id="rId38"/>
      <p:italic r:id="rId39"/>
    </p:embeddedFont>
    <p:embeddedFont>
      <p:font typeface="DIN Alternate Bold" panose="020B0500000000000000" pitchFamily="34" charset="77"/>
      <p:bold r:id="rId40"/>
    </p:embeddedFont>
    <p:embeddedFont>
      <p:font typeface="Source Sans Pro" panose="020B0503030403020204" pitchFamily="34" charset="0"/>
      <p:regular r:id="rId41"/>
      <p:bold r:id="rId4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Hardison, Rob" initials="HR" lastIdx="1" clrIdx="0"/>
  <p:cmAuthor id="1" name="Alexia Kelly" initials="AK" lastIdx="1" clrIdx="1"/>
  <p:cmAuthor id="2" name="Will" initials="" lastIdx="0" clrIdx="2"/>
</p:cmAuthorLst>
</file>

<file path=ppt/presProps.xml><?xml version="1.0" encoding="utf-8"?>
<p:presentationPr xmlns:a="http://schemas.openxmlformats.org/drawingml/2006/main" xmlns:r="http://schemas.openxmlformats.org/officeDocument/2006/relationships" xmlns:p="http://schemas.openxmlformats.org/presentationml/2006/main">
  <p:prnPr prnWhat="notes" clrMode="bw"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57284"/>
    <a:srgbClr val="EE863F"/>
    <a:srgbClr val="537184"/>
    <a:srgbClr val="97A9B4"/>
    <a:srgbClr val="05334E"/>
    <a:srgbClr val="8DC740"/>
    <a:srgbClr val="8CC747"/>
    <a:srgbClr val="05324E"/>
    <a:srgbClr val="00AEEF"/>
    <a:srgbClr val="374A5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711" autoAdjust="0"/>
    <p:restoredTop sz="96081" autoAdjust="0"/>
  </p:normalViewPr>
  <p:slideViewPr>
    <p:cSldViewPr snapToGrid="0" snapToObjects="1">
      <p:cViewPr varScale="1">
        <p:scale>
          <a:sx n="114" d="100"/>
          <a:sy n="114" d="100"/>
        </p:scale>
        <p:origin x="496" y="17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118" d="100"/>
          <a:sy n="118" d="100"/>
        </p:scale>
        <p:origin x="-5072" y="-11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6.fntdata"/><Relationship Id="rId21" Type="http://schemas.openxmlformats.org/officeDocument/2006/relationships/slide" Target="slides/slide20.xml"/><Relationship Id="rId34" Type="http://schemas.openxmlformats.org/officeDocument/2006/relationships/font" Target="fonts/font1.fntdata"/><Relationship Id="rId42" Type="http://schemas.openxmlformats.org/officeDocument/2006/relationships/font" Target="fonts/font9.fntdata"/><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font" Target="fonts/font4.fntdata"/><Relationship Id="rId40" Type="http://schemas.openxmlformats.org/officeDocument/2006/relationships/font" Target="fonts/font7.fntdata"/><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2.fntdata"/><Relationship Id="rId43" Type="http://schemas.openxmlformats.org/officeDocument/2006/relationships/commentAuthors" Target="commentAuthor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38" Type="http://schemas.openxmlformats.org/officeDocument/2006/relationships/font" Target="fonts/font5.fntdata"/><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font" Target="fonts/font8.fntdata"/></Relationships>
</file>

<file path=ppt/charts/_rels/chart1.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oleObject" Target="file:////C:\Users\CBI%20210\Dropbox%20(Climate%20Bonds)\CBI%20Markets\1%20Database\1%20Main\GB%20data%2030-09-2019.xlsx"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lang="en-US" sz="2000" b="1">
                <a:solidFill>
                  <a:srgbClr val="3068A5"/>
                </a:solidFill>
              </a:defRPr>
            </a:pPr>
            <a:r>
              <a:rPr lang="en-GB" sz="2000">
                <a:solidFill>
                  <a:srgbClr val="3068A5"/>
                </a:solidFill>
              </a:rPr>
              <a:t>Green bonds by issuer type</a:t>
            </a:r>
          </a:p>
        </c:rich>
      </c:tx>
      <c:overlay val="0"/>
    </c:title>
    <c:autoTitleDeleted val="0"/>
    <c:plotArea>
      <c:layout>
        <c:manualLayout>
          <c:layoutTarget val="inner"/>
          <c:xMode val="edge"/>
          <c:yMode val="edge"/>
          <c:x val="0.14837513958200299"/>
          <c:y val="0.13467482455473639"/>
          <c:w val="0.80200085612788496"/>
          <c:h val="0.72092444014481361"/>
        </c:manualLayout>
      </c:layout>
      <c:barChart>
        <c:barDir val="col"/>
        <c:grouping val="stacked"/>
        <c:varyColors val="0"/>
        <c:ser>
          <c:idx val="0"/>
          <c:order val="0"/>
          <c:tx>
            <c:strRef>
              <c:f>Y_Chart!$I$29</c:f>
              <c:strCache>
                <c:ptCount val="1"/>
                <c:pt idx="0">
                  <c:v>ABS</c:v>
                </c:pt>
              </c:strCache>
            </c:strRef>
          </c:tx>
          <c:spPr>
            <a:solidFill>
              <a:srgbClr val="FFCC4E"/>
            </a:solidFill>
            <a:ln>
              <a:noFill/>
            </a:ln>
            <a:effectLst/>
          </c:spPr>
          <c:invertIfNegative val="0"/>
          <c:cat>
            <c:numRef>
              <c:f>Y_Chart!$H$37:$H$42</c:f>
              <c:numCache>
                <c:formatCode>General</c:formatCode>
                <c:ptCount val="6"/>
                <c:pt idx="0">
                  <c:v>2014</c:v>
                </c:pt>
                <c:pt idx="1">
                  <c:v>2015</c:v>
                </c:pt>
                <c:pt idx="2">
                  <c:v>2016</c:v>
                </c:pt>
                <c:pt idx="3">
                  <c:v>2017</c:v>
                </c:pt>
                <c:pt idx="4">
                  <c:v>2018</c:v>
                </c:pt>
                <c:pt idx="5">
                  <c:v>2019</c:v>
                </c:pt>
              </c:numCache>
            </c:numRef>
          </c:cat>
          <c:val>
            <c:numRef>
              <c:f>Y_Chart!$I$37:$I$42</c:f>
              <c:numCache>
                <c:formatCode>0.0,,," Bn"</c:formatCode>
                <c:ptCount val="6"/>
                <c:pt idx="0">
                  <c:v>2400166817</c:v>
                </c:pt>
                <c:pt idx="1">
                  <c:v>2265356217.5599999</c:v>
                </c:pt>
                <c:pt idx="2">
                  <c:v>8704217354.0400009</c:v>
                </c:pt>
                <c:pt idx="3">
                  <c:v>35560080447.790001</c:v>
                </c:pt>
                <c:pt idx="4">
                  <c:v>26270012612.297874</c:v>
                </c:pt>
                <c:pt idx="5">
                  <c:v>21867819819.773335</c:v>
                </c:pt>
              </c:numCache>
            </c:numRef>
          </c:val>
          <c:extLst>
            <c:ext xmlns:c16="http://schemas.microsoft.com/office/drawing/2014/chart" uri="{C3380CC4-5D6E-409C-BE32-E72D297353CC}">
              <c16:uniqueId val="{00000000-7055-490A-B3DB-481849A8E6F0}"/>
            </c:ext>
          </c:extLst>
        </c:ser>
        <c:ser>
          <c:idx val="1"/>
          <c:order val="1"/>
          <c:tx>
            <c:strRef>
              <c:f>Y_Chart!$J$29</c:f>
              <c:strCache>
                <c:ptCount val="1"/>
                <c:pt idx="0">
                  <c:v>Financial corporate</c:v>
                </c:pt>
              </c:strCache>
            </c:strRef>
          </c:tx>
          <c:spPr>
            <a:solidFill>
              <a:srgbClr val="3068A5"/>
            </a:solidFill>
            <a:ln>
              <a:noFill/>
            </a:ln>
            <a:effectLst/>
          </c:spPr>
          <c:invertIfNegative val="0"/>
          <c:cat>
            <c:numRef>
              <c:f>Y_Chart!$H$37:$H$42</c:f>
              <c:numCache>
                <c:formatCode>General</c:formatCode>
                <c:ptCount val="6"/>
                <c:pt idx="0">
                  <c:v>2014</c:v>
                </c:pt>
                <c:pt idx="1">
                  <c:v>2015</c:v>
                </c:pt>
                <c:pt idx="2">
                  <c:v>2016</c:v>
                </c:pt>
                <c:pt idx="3">
                  <c:v>2017</c:v>
                </c:pt>
                <c:pt idx="4">
                  <c:v>2018</c:v>
                </c:pt>
                <c:pt idx="5">
                  <c:v>2019</c:v>
                </c:pt>
              </c:numCache>
            </c:numRef>
          </c:cat>
          <c:val>
            <c:numRef>
              <c:f>Y_Chart!$J$37:$J$42</c:f>
              <c:numCache>
                <c:formatCode>0.0,,," Bn"</c:formatCode>
                <c:ptCount val="6"/>
                <c:pt idx="0">
                  <c:v>2535524655.8880353</c:v>
                </c:pt>
                <c:pt idx="1">
                  <c:v>8750624219.5</c:v>
                </c:pt>
                <c:pt idx="2">
                  <c:v>15437047037</c:v>
                </c:pt>
                <c:pt idx="3">
                  <c:v>22757865968</c:v>
                </c:pt>
                <c:pt idx="4">
                  <c:v>49854398660.286415</c:v>
                </c:pt>
                <c:pt idx="5">
                  <c:v>38411345263.851242</c:v>
                </c:pt>
              </c:numCache>
            </c:numRef>
          </c:val>
          <c:extLst>
            <c:ext xmlns:c16="http://schemas.microsoft.com/office/drawing/2014/chart" uri="{C3380CC4-5D6E-409C-BE32-E72D297353CC}">
              <c16:uniqueId val="{00000001-7055-490A-B3DB-481849A8E6F0}"/>
            </c:ext>
          </c:extLst>
        </c:ser>
        <c:ser>
          <c:idx val="2"/>
          <c:order val="2"/>
          <c:tx>
            <c:strRef>
              <c:f>Y_Chart!$K$29</c:f>
              <c:strCache>
                <c:ptCount val="1"/>
                <c:pt idx="0">
                  <c:v>Non-financial corporate</c:v>
                </c:pt>
              </c:strCache>
            </c:strRef>
          </c:tx>
          <c:spPr>
            <a:solidFill>
              <a:srgbClr val="92278F"/>
            </a:solidFill>
            <a:ln>
              <a:noFill/>
            </a:ln>
            <a:effectLst/>
          </c:spPr>
          <c:invertIfNegative val="0"/>
          <c:cat>
            <c:numRef>
              <c:f>Y_Chart!$H$37:$H$42</c:f>
              <c:numCache>
                <c:formatCode>General</c:formatCode>
                <c:ptCount val="6"/>
                <c:pt idx="0">
                  <c:v>2014</c:v>
                </c:pt>
                <c:pt idx="1">
                  <c:v>2015</c:v>
                </c:pt>
                <c:pt idx="2">
                  <c:v>2016</c:v>
                </c:pt>
                <c:pt idx="3">
                  <c:v>2017</c:v>
                </c:pt>
                <c:pt idx="4">
                  <c:v>2018</c:v>
                </c:pt>
                <c:pt idx="5">
                  <c:v>2019</c:v>
                </c:pt>
              </c:numCache>
            </c:numRef>
          </c:cat>
          <c:val>
            <c:numRef>
              <c:f>Y_Chart!$K$37:$K$42</c:f>
              <c:numCache>
                <c:formatCode>0.0,,," Bn"</c:formatCode>
                <c:ptCount val="6"/>
                <c:pt idx="0">
                  <c:v>11194865452.799999</c:v>
                </c:pt>
                <c:pt idx="1">
                  <c:v>7199250077.3696575</c:v>
                </c:pt>
                <c:pt idx="2">
                  <c:v>14524088710</c:v>
                </c:pt>
                <c:pt idx="3">
                  <c:v>29617864915.978107</c:v>
                </c:pt>
                <c:pt idx="4">
                  <c:v>29484504674.613274</c:v>
                </c:pt>
                <c:pt idx="5">
                  <c:v>47294875222.487366</c:v>
                </c:pt>
              </c:numCache>
            </c:numRef>
          </c:val>
          <c:extLst>
            <c:ext xmlns:c16="http://schemas.microsoft.com/office/drawing/2014/chart" uri="{C3380CC4-5D6E-409C-BE32-E72D297353CC}">
              <c16:uniqueId val="{00000002-7055-490A-B3DB-481849A8E6F0}"/>
            </c:ext>
          </c:extLst>
        </c:ser>
        <c:ser>
          <c:idx val="3"/>
          <c:order val="3"/>
          <c:tx>
            <c:strRef>
              <c:f>Y_Chart!$L$29</c:f>
              <c:strCache>
                <c:ptCount val="1"/>
                <c:pt idx="0">
                  <c:v>Development bank</c:v>
                </c:pt>
              </c:strCache>
            </c:strRef>
          </c:tx>
          <c:spPr>
            <a:solidFill>
              <a:srgbClr val="C9E9E6"/>
            </a:solidFill>
            <a:ln>
              <a:noFill/>
            </a:ln>
            <a:effectLst/>
          </c:spPr>
          <c:invertIfNegative val="0"/>
          <c:cat>
            <c:numRef>
              <c:f>Y_Chart!$H$37:$H$42</c:f>
              <c:numCache>
                <c:formatCode>General</c:formatCode>
                <c:ptCount val="6"/>
                <c:pt idx="0">
                  <c:v>2014</c:v>
                </c:pt>
                <c:pt idx="1">
                  <c:v>2015</c:v>
                </c:pt>
                <c:pt idx="2">
                  <c:v>2016</c:v>
                </c:pt>
                <c:pt idx="3">
                  <c:v>2017</c:v>
                </c:pt>
                <c:pt idx="4">
                  <c:v>2018</c:v>
                </c:pt>
                <c:pt idx="5">
                  <c:v>2019</c:v>
                </c:pt>
              </c:numCache>
            </c:numRef>
          </c:cat>
          <c:val>
            <c:numRef>
              <c:f>Y_Chart!$L$37:$L$42</c:f>
              <c:numCache>
                <c:formatCode>0.0,,," Bn"</c:formatCode>
                <c:ptCount val="6"/>
                <c:pt idx="0">
                  <c:v>14943223406</c:v>
                </c:pt>
                <c:pt idx="1">
                  <c:v>15003159826.5</c:v>
                </c:pt>
                <c:pt idx="2">
                  <c:v>23069235825.546894</c:v>
                </c:pt>
                <c:pt idx="3">
                  <c:v>23133951338.869766</c:v>
                </c:pt>
                <c:pt idx="4">
                  <c:v>16315552275.669373</c:v>
                </c:pt>
                <c:pt idx="5">
                  <c:v>19310208746.430649</c:v>
                </c:pt>
              </c:numCache>
            </c:numRef>
          </c:val>
          <c:extLst>
            <c:ext xmlns:c16="http://schemas.microsoft.com/office/drawing/2014/chart" uri="{C3380CC4-5D6E-409C-BE32-E72D297353CC}">
              <c16:uniqueId val="{00000003-7055-490A-B3DB-481849A8E6F0}"/>
            </c:ext>
          </c:extLst>
        </c:ser>
        <c:ser>
          <c:idx val="4"/>
          <c:order val="4"/>
          <c:tx>
            <c:strRef>
              <c:f>Y_Chart!$M$29</c:f>
              <c:strCache>
                <c:ptCount val="1"/>
                <c:pt idx="0">
                  <c:v>Local government</c:v>
                </c:pt>
              </c:strCache>
            </c:strRef>
          </c:tx>
          <c:spPr>
            <a:solidFill>
              <a:srgbClr val="4EB4BE"/>
            </a:solidFill>
            <a:ln>
              <a:noFill/>
            </a:ln>
            <a:effectLst/>
          </c:spPr>
          <c:invertIfNegative val="0"/>
          <c:cat>
            <c:numRef>
              <c:f>Y_Chart!$H$37:$H$42</c:f>
              <c:numCache>
                <c:formatCode>General</c:formatCode>
                <c:ptCount val="6"/>
                <c:pt idx="0">
                  <c:v>2014</c:v>
                </c:pt>
                <c:pt idx="1">
                  <c:v>2015</c:v>
                </c:pt>
                <c:pt idx="2">
                  <c:v>2016</c:v>
                </c:pt>
                <c:pt idx="3">
                  <c:v>2017</c:v>
                </c:pt>
                <c:pt idx="4">
                  <c:v>2018</c:v>
                </c:pt>
                <c:pt idx="5">
                  <c:v>2019</c:v>
                </c:pt>
              </c:numCache>
            </c:numRef>
          </c:cat>
          <c:val>
            <c:numRef>
              <c:f>Y_Chart!$M$37:$M$42</c:f>
              <c:numCache>
                <c:formatCode>0.0,,," Bn"</c:formatCode>
                <c:ptCount val="6"/>
                <c:pt idx="0">
                  <c:v>3729258938</c:v>
                </c:pt>
                <c:pt idx="1">
                  <c:v>5238599050</c:v>
                </c:pt>
                <c:pt idx="2">
                  <c:v>7685475954.6817322</c:v>
                </c:pt>
                <c:pt idx="3">
                  <c:v>13930327350</c:v>
                </c:pt>
                <c:pt idx="4">
                  <c:v>7290790661.5084648</c:v>
                </c:pt>
                <c:pt idx="5">
                  <c:v>8442381043.802721</c:v>
                </c:pt>
              </c:numCache>
            </c:numRef>
          </c:val>
          <c:extLst>
            <c:ext xmlns:c16="http://schemas.microsoft.com/office/drawing/2014/chart" uri="{C3380CC4-5D6E-409C-BE32-E72D297353CC}">
              <c16:uniqueId val="{00000004-7055-490A-B3DB-481849A8E6F0}"/>
            </c:ext>
          </c:extLst>
        </c:ser>
        <c:ser>
          <c:idx val="5"/>
          <c:order val="5"/>
          <c:tx>
            <c:strRef>
              <c:f>Y_Chart!$N$29</c:f>
              <c:strCache>
                <c:ptCount val="1"/>
                <c:pt idx="0">
                  <c:v>Government-backed entity</c:v>
                </c:pt>
              </c:strCache>
            </c:strRef>
          </c:tx>
          <c:spPr>
            <a:solidFill>
              <a:srgbClr val="8DC63F"/>
            </a:solidFill>
            <a:ln>
              <a:noFill/>
            </a:ln>
            <a:effectLst/>
          </c:spPr>
          <c:invertIfNegative val="0"/>
          <c:cat>
            <c:numRef>
              <c:f>Y_Chart!$H$37:$H$42</c:f>
              <c:numCache>
                <c:formatCode>General</c:formatCode>
                <c:ptCount val="6"/>
                <c:pt idx="0">
                  <c:v>2014</c:v>
                </c:pt>
                <c:pt idx="1">
                  <c:v>2015</c:v>
                </c:pt>
                <c:pt idx="2">
                  <c:v>2016</c:v>
                </c:pt>
                <c:pt idx="3">
                  <c:v>2017</c:v>
                </c:pt>
                <c:pt idx="4">
                  <c:v>2018</c:v>
                </c:pt>
                <c:pt idx="5">
                  <c:v>2019</c:v>
                </c:pt>
              </c:numCache>
            </c:numRef>
          </c:cat>
          <c:val>
            <c:numRef>
              <c:f>Y_Chart!$N$37:$N$42</c:f>
              <c:numCache>
                <c:formatCode>0.0,,," Bn"</c:formatCode>
                <c:ptCount val="6"/>
                <c:pt idx="0">
                  <c:v>1980216600</c:v>
                </c:pt>
                <c:pt idx="1">
                  <c:v>6052873000</c:v>
                </c:pt>
                <c:pt idx="2">
                  <c:v>14203231740.354582</c:v>
                </c:pt>
                <c:pt idx="3">
                  <c:v>19101053514.25</c:v>
                </c:pt>
                <c:pt idx="4">
                  <c:v>18803320417.325924</c:v>
                </c:pt>
                <c:pt idx="5">
                  <c:v>27234882195.920841</c:v>
                </c:pt>
              </c:numCache>
            </c:numRef>
          </c:val>
          <c:extLst>
            <c:ext xmlns:c16="http://schemas.microsoft.com/office/drawing/2014/chart" uri="{C3380CC4-5D6E-409C-BE32-E72D297353CC}">
              <c16:uniqueId val="{00000005-7055-490A-B3DB-481849A8E6F0}"/>
            </c:ext>
          </c:extLst>
        </c:ser>
        <c:ser>
          <c:idx val="6"/>
          <c:order val="6"/>
          <c:tx>
            <c:strRef>
              <c:f>Y_Chart!$O$29</c:f>
              <c:strCache>
                <c:ptCount val="1"/>
                <c:pt idx="0">
                  <c:v>Sovereign</c:v>
                </c:pt>
              </c:strCache>
            </c:strRef>
          </c:tx>
          <c:spPr>
            <a:solidFill>
              <a:srgbClr val="F15A22"/>
            </a:solidFill>
          </c:spPr>
          <c:invertIfNegative val="0"/>
          <c:cat>
            <c:numRef>
              <c:f>Y_Chart!$H$37:$H$42</c:f>
              <c:numCache>
                <c:formatCode>General</c:formatCode>
                <c:ptCount val="6"/>
                <c:pt idx="0">
                  <c:v>2014</c:v>
                </c:pt>
                <c:pt idx="1">
                  <c:v>2015</c:v>
                </c:pt>
                <c:pt idx="2">
                  <c:v>2016</c:v>
                </c:pt>
                <c:pt idx="3">
                  <c:v>2017</c:v>
                </c:pt>
                <c:pt idx="4">
                  <c:v>2018</c:v>
                </c:pt>
                <c:pt idx="5">
                  <c:v>2019</c:v>
                </c:pt>
              </c:numCache>
            </c:numRef>
          </c:cat>
          <c:val>
            <c:numRef>
              <c:f>Y_Chart!$O$37:$O$42</c:f>
              <c:numCache>
                <c:formatCode>0.0,,," Bn"</c:formatCode>
                <c:ptCount val="6"/>
                <c:pt idx="0">
                  <c:v>0</c:v>
                </c:pt>
                <c:pt idx="1">
                  <c:v>0</c:v>
                </c:pt>
                <c:pt idx="2">
                  <c:v>779100000</c:v>
                </c:pt>
                <c:pt idx="3">
                  <c:v>10793268700</c:v>
                </c:pt>
                <c:pt idx="4">
                  <c:v>17567037149.600002</c:v>
                </c:pt>
                <c:pt idx="5">
                  <c:v>23593195946.919231</c:v>
                </c:pt>
              </c:numCache>
            </c:numRef>
          </c:val>
          <c:extLst>
            <c:ext xmlns:c16="http://schemas.microsoft.com/office/drawing/2014/chart" uri="{C3380CC4-5D6E-409C-BE32-E72D297353CC}">
              <c16:uniqueId val="{00000006-7055-490A-B3DB-481849A8E6F0}"/>
            </c:ext>
          </c:extLst>
        </c:ser>
        <c:ser>
          <c:idx val="7"/>
          <c:order val="7"/>
          <c:tx>
            <c:strRef>
              <c:f>Y_Chart!$P$29</c:f>
              <c:strCache>
                <c:ptCount val="1"/>
                <c:pt idx="0">
                  <c:v>Loan</c:v>
                </c:pt>
              </c:strCache>
            </c:strRef>
          </c:tx>
          <c:spPr>
            <a:solidFill>
              <a:srgbClr val="9595A2"/>
            </a:solidFill>
          </c:spPr>
          <c:invertIfNegative val="0"/>
          <c:cat>
            <c:numRef>
              <c:f>Y_Chart!$H$37:$H$42</c:f>
              <c:numCache>
                <c:formatCode>General</c:formatCode>
                <c:ptCount val="6"/>
                <c:pt idx="0">
                  <c:v>2014</c:v>
                </c:pt>
                <c:pt idx="1">
                  <c:v>2015</c:v>
                </c:pt>
                <c:pt idx="2">
                  <c:v>2016</c:v>
                </c:pt>
                <c:pt idx="3">
                  <c:v>2017</c:v>
                </c:pt>
                <c:pt idx="4">
                  <c:v>2018</c:v>
                </c:pt>
                <c:pt idx="5">
                  <c:v>2019</c:v>
                </c:pt>
              </c:numCache>
            </c:numRef>
          </c:cat>
          <c:val>
            <c:numRef>
              <c:f>Y_Chart!$P$37:$P$42</c:f>
              <c:numCache>
                <c:formatCode>0.0,,," Bn"</c:formatCode>
                <c:ptCount val="6"/>
                <c:pt idx="0">
                  <c:v>0</c:v>
                </c:pt>
                <c:pt idx="1">
                  <c:v>0</c:v>
                </c:pt>
                <c:pt idx="2">
                  <c:v>89728000</c:v>
                </c:pt>
                <c:pt idx="3">
                  <c:v>3332636750</c:v>
                </c:pt>
                <c:pt idx="4">
                  <c:v>5480090810</c:v>
                </c:pt>
                <c:pt idx="5">
                  <c:v>1686267720.7849998</c:v>
                </c:pt>
              </c:numCache>
            </c:numRef>
          </c:val>
          <c:extLst>
            <c:ext xmlns:c16="http://schemas.microsoft.com/office/drawing/2014/chart" uri="{C3380CC4-5D6E-409C-BE32-E72D297353CC}">
              <c16:uniqueId val="{00000007-7055-490A-B3DB-481849A8E6F0}"/>
            </c:ext>
          </c:extLst>
        </c:ser>
        <c:dLbls>
          <c:showLegendKey val="0"/>
          <c:showVal val="0"/>
          <c:showCatName val="0"/>
          <c:showSerName val="0"/>
          <c:showPercent val="0"/>
          <c:showBubbleSize val="0"/>
        </c:dLbls>
        <c:gapWidth val="150"/>
        <c:overlap val="100"/>
        <c:axId val="466703808"/>
        <c:axId val="466696360"/>
      </c:barChart>
      <c:catAx>
        <c:axId val="4667038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1600" b="1" i="0" u="none" strike="noStrike" kern="1200" baseline="0">
                <a:solidFill>
                  <a:schemeClr val="tx1"/>
                </a:solidFill>
                <a:latin typeface="+mn-lt"/>
                <a:ea typeface="+mn-ea"/>
                <a:cs typeface="+mn-cs"/>
              </a:defRPr>
            </a:pPr>
            <a:endParaRPr lang="en-US"/>
          </a:p>
        </c:txPr>
        <c:crossAx val="466696360"/>
        <c:crosses val="autoZero"/>
        <c:auto val="1"/>
        <c:lblAlgn val="ctr"/>
        <c:lblOffset val="100"/>
        <c:noMultiLvlLbl val="0"/>
      </c:catAx>
      <c:valAx>
        <c:axId val="466696360"/>
        <c:scaling>
          <c:orientation val="minMax"/>
        </c:scaling>
        <c:delete val="0"/>
        <c:axPos val="l"/>
        <c:majorGridlines>
          <c:spPr>
            <a:ln w="9525" cap="flat" cmpd="sng" algn="ctr">
              <a:solidFill>
                <a:schemeClr val="tx1">
                  <a:lumMod val="15000"/>
                  <a:lumOff val="85000"/>
                </a:schemeClr>
              </a:solidFill>
              <a:round/>
            </a:ln>
            <a:effectLst/>
          </c:spPr>
        </c:majorGridlines>
        <c:title>
          <c:tx>
            <c:rich>
              <a:bodyPr/>
              <a:lstStyle/>
              <a:p>
                <a:pPr>
                  <a:defRPr sz="1400" b="0"/>
                </a:pPr>
                <a:r>
                  <a:rPr lang="en-GB" sz="1400" b="0"/>
                  <a:t>USD Billion</a:t>
                </a:r>
              </a:p>
            </c:rich>
          </c:tx>
          <c:layout>
            <c:manualLayout>
              <c:xMode val="edge"/>
              <c:yMode val="edge"/>
              <c:x val="4.3535903418138724E-3"/>
              <c:y val="0.71639819313925279"/>
            </c:manualLayout>
          </c:layout>
          <c:overlay val="0"/>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lang="en-US" sz="1600" b="1" i="0" u="none" strike="noStrike" kern="1200" baseline="0">
                <a:solidFill>
                  <a:schemeClr val="tx1"/>
                </a:solidFill>
                <a:latin typeface="+mn-lt"/>
                <a:ea typeface="+mn-ea"/>
                <a:cs typeface="+mn-cs"/>
              </a:defRPr>
            </a:pPr>
            <a:endParaRPr lang="en-US"/>
          </a:p>
        </c:txPr>
        <c:crossAx val="466703808"/>
        <c:crosses val="autoZero"/>
        <c:crossBetween val="between"/>
        <c:majorUnit val="20000000000"/>
      </c:valAx>
      <c:spPr>
        <a:noFill/>
        <a:ln>
          <a:noFill/>
        </a:ln>
        <a:effectLst/>
      </c:spPr>
    </c:plotArea>
    <c:legend>
      <c:legendPos val="b"/>
      <c:layout>
        <c:manualLayout>
          <c:xMode val="edge"/>
          <c:yMode val="edge"/>
          <c:x val="0.1328960877207018"/>
          <c:y val="0.13008122744380435"/>
          <c:w val="0.42203596316994346"/>
          <c:h val="0.43936260002316285"/>
        </c:manualLayout>
      </c:layout>
      <c:overlay val="0"/>
      <c:spPr>
        <a:noFill/>
        <a:ln>
          <a:noFill/>
        </a:ln>
        <a:effectLst/>
      </c:spPr>
      <c:txPr>
        <a:bodyPr rot="0" spcFirstLastPara="1" vertOverflow="ellipsis" vert="horz" wrap="square" anchor="ctr" anchorCtr="1"/>
        <a:lstStyle/>
        <a:p>
          <a:pPr>
            <a:defRPr lang="en-US" sz="1400" b="0" i="0" u="none" strike="noStrike" kern="1200" baseline="0">
              <a:solidFill>
                <a:schemeClr val="tx1"/>
              </a:solidFill>
              <a:latin typeface="+mn-lt"/>
              <a:ea typeface="+mn-ea"/>
              <a:cs typeface="+mn-cs"/>
            </a:defRPr>
          </a:pPr>
          <a:endParaRPr lang="en-US"/>
        </a:p>
      </c:txPr>
    </c:legend>
    <c:plotVisOnly val="1"/>
    <c:dispBlanksAs val="gap"/>
    <c:showDLblsOverMax val="0"/>
  </c:chart>
  <c:spPr>
    <a:solidFill>
      <a:schemeClr val="bg1"/>
    </a:solidFill>
    <a:ln w="9525" cap="flat" cmpd="sng" algn="ctr">
      <a:noFill/>
      <a:round/>
    </a:ln>
    <a:effectLst/>
  </c:spPr>
  <c:txPr>
    <a:bodyPr/>
    <a:lstStyle/>
    <a:p>
      <a:pPr>
        <a:defRPr/>
      </a:pPr>
      <a:endParaRPr lang="en-US"/>
    </a:p>
  </c:txPr>
  <c:externalData r:id="rId2">
    <c:autoUpdate val="0"/>
  </c:externalData>
  <c:userShapes r:id="rId3"/>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tx>
        <c:rich>
          <a:bodyPr rot="0"/>
          <a:lstStyle/>
          <a:p>
            <a:pPr>
              <a:defRPr sz="1600" b="1" i="0" u="none" strike="noStrike">
                <a:solidFill>
                  <a:srgbClr val="3068A5"/>
                </a:solidFill>
                <a:latin typeface="Calibri"/>
              </a:defRPr>
            </a:pPr>
            <a:r>
              <a:rPr lang="en-US" sz="1600" b="1" i="0" u="none" strike="noStrike">
                <a:solidFill>
                  <a:srgbClr val="3068A5"/>
                </a:solidFill>
                <a:latin typeface="Calibri"/>
              </a:rPr>
              <a:t>Issuance by issuer type - Evolution</a:t>
            </a:r>
          </a:p>
        </c:rich>
      </c:tx>
      <c:layout>
        <c:manualLayout>
          <c:xMode val="edge"/>
          <c:yMode val="edge"/>
          <c:x val="0.13518581090291601"/>
          <c:y val="0"/>
          <c:w val="0.57784400000000002"/>
          <c:h val="0.169575"/>
        </c:manualLayout>
      </c:layout>
      <c:overlay val="1"/>
      <c:spPr>
        <a:noFill/>
        <a:effectLst/>
      </c:spPr>
    </c:title>
    <c:autoTitleDeleted val="0"/>
    <c:plotArea>
      <c:layout>
        <c:manualLayout>
          <c:layoutTarget val="inner"/>
          <c:xMode val="edge"/>
          <c:yMode val="edge"/>
          <c:x val="0.14244999999999999"/>
          <c:y val="0.169575"/>
          <c:w val="0.45557799999999998"/>
          <c:h val="0.75444199999999995"/>
        </c:manualLayout>
      </c:layout>
      <c:barChart>
        <c:barDir val="col"/>
        <c:grouping val="percentStacked"/>
        <c:varyColors val="0"/>
        <c:ser>
          <c:idx val="0"/>
          <c:order val="0"/>
          <c:tx>
            <c:strRef>
              <c:f>Sheet1!$A$2</c:f>
              <c:strCache>
                <c:ptCount val="1"/>
                <c:pt idx="0">
                  <c:v>ABS</c:v>
                </c:pt>
              </c:strCache>
            </c:strRef>
          </c:tx>
          <c:spPr>
            <a:solidFill>
              <a:srgbClr val="FFCC4E"/>
            </a:solidFill>
            <a:ln w="12700" cap="flat">
              <a:noFill/>
              <a:miter lim="400000"/>
            </a:ln>
            <a:effectLst/>
          </c:spPr>
          <c:invertIfNegative val="0"/>
          <c:cat>
            <c:strRef>
              <c:f>Sheet1!$B$1:$G$1</c:f>
              <c:strCache>
                <c:ptCount val="6"/>
                <c:pt idx="0">
                  <c:v>2013</c:v>
                </c:pt>
                <c:pt idx="1">
                  <c:v>2014</c:v>
                </c:pt>
                <c:pt idx="2">
                  <c:v>2015</c:v>
                </c:pt>
                <c:pt idx="3">
                  <c:v>2016</c:v>
                </c:pt>
                <c:pt idx="4">
                  <c:v>2017</c:v>
                </c:pt>
                <c:pt idx="5">
                  <c:v>2018</c:v>
                </c:pt>
              </c:strCache>
            </c:strRef>
          </c:cat>
          <c:val>
            <c:numRef>
              <c:f>Sheet1!$B$2:$G$2</c:f>
              <c:numCache>
                <c:formatCode>General</c:formatCode>
                <c:ptCount val="6"/>
                <c:pt idx="0">
                  <c:v>154430000</c:v>
                </c:pt>
                <c:pt idx="1">
                  <c:v>2357587266.6999998</c:v>
                </c:pt>
                <c:pt idx="2">
                  <c:v>2206539815.5900002</c:v>
                </c:pt>
                <c:pt idx="3">
                  <c:v>8617817354.0400009</c:v>
                </c:pt>
                <c:pt idx="4">
                  <c:v>35374624890.790001</c:v>
                </c:pt>
                <c:pt idx="5">
                  <c:v>11751253312.203199</c:v>
                </c:pt>
              </c:numCache>
            </c:numRef>
          </c:val>
          <c:extLst>
            <c:ext xmlns:c16="http://schemas.microsoft.com/office/drawing/2014/chart" uri="{C3380CC4-5D6E-409C-BE32-E72D297353CC}">
              <c16:uniqueId val="{00000000-516A-FD4D-AF06-6EFED37FB863}"/>
            </c:ext>
          </c:extLst>
        </c:ser>
        <c:ser>
          <c:idx val="1"/>
          <c:order val="1"/>
          <c:tx>
            <c:strRef>
              <c:f>Sheet1!$A$3</c:f>
              <c:strCache>
                <c:ptCount val="1"/>
                <c:pt idx="0">
                  <c:v>Financial corporate</c:v>
                </c:pt>
              </c:strCache>
            </c:strRef>
          </c:tx>
          <c:spPr>
            <a:solidFill>
              <a:srgbClr val="3068A5"/>
            </a:solidFill>
            <a:ln w="12700" cap="flat">
              <a:noFill/>
              <a:miter lim="400000"/>
            </a:ln>
            <a:effectLst/>
          </c:spPr>
          <c:invertIfNegative val="0"/>
          <c:cat>
            <c:strRef>
              <c:f>Sheet1!$B$1:$G$1</c:f>
              <c:strCache>
                <c:ptCount val="6"/>
                <c:pt idx="0">
                  <c:v>2013</c:v>
                </c:pt>
                <c:pt idx="1">
                  <c:v>2014</c:v>
                </c:pt>
                <c:pt idx="2">
                  <c:v>2015</c:v>
                </c:pt>
                <c:pt idx="3">
                  <c:v>2016</c:v>
                </c:pt>
                <c:pt idx="4">
                  <c:v>2017</c:v>
                </c:pt>
                <c:pt idx="5">
                  <c:v>2018</c:v>
                </c:pt>
              </c:strCache>
            </c:strRef>
          </c:cat>
          <c:val>
            <c:numRef>
              <c:f>Sheet1!$B$3:$G$3</c:f>
              <c:numCache>
                <c:formatCode>General</c:formatCode>
                <c:ptCount val="6"/>
                <c:pt idx="0">
                  <c:v>829206868</c:v>
                </c:pt>
                <c:pt idx="1">
                  <c:v>1461064655.8880301</c:v>
                </c:pt>
                <c:pt idx="2">
                  <c:v>7440624219.5</c:v>
                </c:pt>
                <c:pt idx="3">
                  <c:v>16046367037</c:v>
                </c:pt>
                <c:pt idx="4">
                  <c:v>23145518668</c:v>
                </c:pt>
                <c:pt idx="5">
                  <c:v>21113339341.959801</c:v>
                </c:pt>
              </c:numCache>
            </c:numRef>
          </c:val>
          <c:extLst>
            <c:ext xmlns:c16="http://schemas.microsoft.com/office/drawing/2014/chart" uri="{C3380CC4-5D6E-409C-BE32-E72D297353CC}">
              <c16:uniqueId val="{00000001-516A-FD4D-AF06-6EFED37FB863}"/>
            </c:ext>
          </c:extLst>
        </c:ser>
        <c:ser>
          <c:idx val="2"/>
          <c:order val="2"/>
          <c:tx>
            <c:strRef>
              <c:f>Sheet1!$A$4</c:f>
              <c:strCache>
                <c:ptCount val="1"/>
                <c:pt idx="0">
                  <c:v>Non-financial corporate</c:v>
                </c:pt>
              </c:strCache>
            </c:strRef>
          </c:tx>
          <c:spPr>
            <a:solidFill>
              <a:srgbClr val="92278F"/>
            </a:solidFill>
            <a:ln w="12700" cap="flat">
              <a:noFill/>
              <a:miter lim="400000"/>
            </a:ln>
            <a:effectLst/>
          </c:spPr>
          <c:invertIfNegative val="0"/>
          <c:cat>
            <c:strRef>
              <c:f>Sheet1!$B$1:$G$1</c:f>
              <c:strCache>
                <c:ptCount val="6"/>
                <c:pt idx="0">
                  <c:v>2013</c:v>
                </c:pt>
                <c:pt idx="1">
                  <c:v>2014</c:v>
                </c:pt>
                <c:pt idx="2">
                  <c:v>2015</c:v>
                </c:pt>
                <c:pt idx="3">
                  <c:v>2016</c:v>
                </c:pt>
                <c:pt idx="4">
                  <c:v>2017</c:v>
                </c:pt>
                <c:pt idx="5">
                  <c:v>2018</c:v>
                </c:pt>
              </c:strCache>
            </c:strRef>
          </c:cat>
          <c:val>
            <c:numRef>
              <c:f>Sheet1!$B$4:$G$4</c:f>
              <c:numCache>
                <c:formatCode>General</c:formatCode>
                <c:ptCount val="6"/>
                <c:pt idx="0">
                  <c:v>478262900</c:v>
                </c:pt>
                <c:pt idx="1">
                  <c:v>12269325452.799999</c:v>
                </c:pt>
                <c:pt idx="2">
                  <c:v>8509250077.3696604</c:v>
                </c:pt>
                <c:pt idx="3">
                  <c:v>16431027710</c:v>
                </c:pt>
                <c:pt idx="4">
                  <c:v>29010531091.599998</c:v>
                </c:pt>
                <c:pt idx="5">
                  <c:v>14583000469.7195</c:v>
                </c:pt>
              </c:numCache>
            </c:numRef>
          </c:val>
          <c:extLst>
            <c:ext xmlns:c16="http://schemas.microsoft.com/office/drawing/2014/chart" uri="{C3380CC4-5D6E-409C-BE32-E72D297353CC}">
              <c16:uniqueId val="{00000002-516A-FD4D-AF06-6EFED37FB863}"/>
            </c:ext>
          </c:extLst>
        </c:ser>
        <c:ser>
          <c:idx val="3"/>
          <c:order val="3"/>
          <c:tx>
            <c:strRef>
              <c:f>Sheet1!$A$5</c:f>
              <c:strCache>
                <c:ptCount val="1"/>
                <c:pt idx="0">
                  <c:v>Development bank</c:v>
                </c:pt>
              </c:strCache>
            </c:strRef>
          </c:tx>
          <c:spPr>
            <a:solidFill>
              <a:srgbClr val="C9E9E6"/>
            </a:solidFill>
            <a:ln w="12700" cap="flat">
              <a:noFill/>
              <a:miter lim="400000"/>
            </a:ln>
            <a:effectLst/>
          </c:spPr>
          <c:invertIfNegative val="0"/>
          <c:cat>
            <c:strRef>
              <c:f>Sheet1!$B$1:$G$1</c:f>
              <c:strCache>
                <c:ptCount val="6"/>
                <c:pt idx="0">
                  <c:v>2013</c:v>
                </c:pt>
                <c:pt idx="1">
                  <c:v>2014</c:v>
                </c:pt>
                <c:pt idx="2">
                  <c:v>2015</c:v>
                </c:pt>
                <c:pt idx="3">
                  <c:v>2016</c:v>
                </c:pt>
                <c:pt idx="4">
                  <c:v>2017</c:v>
                </c:pt>
                <c:pt idx="5">
                  <c:v>2018</c:v>
                </c:pt>
              </c:strCache>
            </c:strRef>
          </c:cat>
          <c:val>
            <c:numRef>
              <c:f>Sheet1!$B$5:$G$5</c:f>
              <c:numCache>
                <c:formatCode>General</c:formatCode>
                <c:ptCount val="6"/>
                <c:pt idx="0">
                  <c:v>6892306931</c:v>
                </c:pt>
                <c:pt idx="1">
                  <c:v>14943223406</c:v>
                </c:pt>
                <c:pt idx="2">
                  <c:v>15003159826.5</c:v>
                </c:pt>
                <c:pt idx="3">
                  <c:v>23569235825.546902</c:v>
                </c:pt>
                <c:pt idx="4">
                  <c:v>23097938338.869801</c:v>
                </c:pt>
                <c:pt idx="5">
                  <c:v>7886446732.5133305</c:v>
                </c:pt>
              </c:numCache>
            </c:numRef>
          </c:val>
          <c:extLst>
            <c:ext xmlns:c16="http://schemas.microsoft.com/office/drawing/2014/chart" uri="{C3380CC4-5D6E-409C-BE32-E72D297353CC}">
              <c16:uniqueId val="{00000003-516A-FD4D-AF06-6EFED37FB863}"/>
            </c:ext>
          </c:extLst>
        </c:ser>
        <c:ser>
          <c:idx val="4"/>
          <c:order val="4"/>
          <c:tx>
            <c:strRef>
              <c:f>Sheet1!$A$6</c:f>
              <c:strCache>
                <c:ptCount val="1"/>
                <c:pt idx="0">
                  <c:v>Local government</c:v>
                </c:pt>
              </c:strCache>
            </c:strRef>
          </c:tx>
          <c:spPr>
            <a:solidFill>
              <a:srgbClr val="4EB4BE"/>
            </a:solidFill>
            <a:ln w="12700" cap="flat">
              <a:noFill/>
              <a:miter lim="400000"/>
            </a:ln>
            <a:effectLst/>
          </c:spPr>
          <c:invertIfNegative val="0"/>
          <c:cat>
            <c:strRef>
              <c:f>Sheet1!$B$1:$G$1</c:f>
              <c:strCache>
                <c:ptCount val="6"/>
                <c:pt idx="0">
                  <c:v>2013</c:v>
                </c:pt>
                <c:pt idx="1">
                  <c:v>2014</c:v>
                </c:pt>
                <c:pt idx="2">
                  <c:v>2015</c:v>
                </c:pt>
                <c:pt idx="3">
                  <c:v>2016</c:v>
                </c:pt>
                <c:pt idx="4">
                  <c:v>2017</c:v>
                </c:pt>
                <c:pt idx="5">
                  <c:v>2018</c:v>
                </c:pt>
              </c:strCache>
            </c:strRef>
          </c:cat>
          <c:val>
            <c:numRef>
              <c:f>Sheet1!$B$6:$G$6</c:f>
              <c:numCache>
                <c:formatCode>General</c:formatCode>
                <c:ptCount val="6"/>
                <c:pt idx="0">
                  <c:v>178792000</c:v>
                </c:pt>
                <c:pt idx="1">
                  <c:v>3729258938</c:v>
                </c:pt>
                <c:pt idx="2">
                  <c:v>5238599050</c:v>
                </c:pt>
                <c:pt idx="3">
                  <c:v>7250872000</c:v>
                </c:pt>
                <c:pt idx="4">
                  <c:v>13844929350</c:v>
                </c:pt>
                <c:pt idx="5">
                  <c:v>2523513822.0706</c:v>
                </c:pt>
              </c:numCache>
            </c:numRef>
          </c:val>
          <c:extLst>
            <c:ext xmlns:c16="http://schemas.microsoft.com/office/drawing/2014/chart" uri="{C3380CC4-5D6E-409C-BE32-E72D297353CC}">
              <c16:uniqueId val="{00000004-516A-FD4D-AF06-6EFED37FB863}"/>
            </c:ext>
          </c:extLst>
        </c:ser>
        <c:ser>
          <c:idx val="5"/>
          <c:order val="5"/>
          <c:tx>
            <c:strRef>
              <c:f>Sheet1!$A$7</c:f>
              <c:strCache>
                <c:ptCount val="1"/>
                <c:pt idx="0">
                  <c:v>Government-backed entity</c:v>
                </c:pt>
              </c:strCache>
            </c:strRef>
          </c:tx>
          <c:spPr>
            <a:solidFill>
              <a:srgbClr val="8DC63F"/>
            </a:solidFill>
            <a:ln w="12700" cap="flat">
              <a:noFill/>
              <a:miter lim="400000"/>
            </a:ln>
            <a:effectLst/>
          </c:spPr>
          <c:invertIfNegative val="0"/>
          <c:cat>
            <c:strRef>
              <c:f>Sheet1!$B$1:$G$1</c:f>
              <c:strCache>
                <c:ptCount val="6"/>
                <c:pt idx="0">
                  <c:v>2013</c:v>
                </c:pt>
                <c:pt idx="1">
                  <c:v>2014</c:v>
                </c:pt>
                <c:pt idx="2">
                  <c:v>2015</c:v>
                </c:pt>
                <c:pt idx="3">
                  <c:v>2016</c:v>
                </c:pt>
                <c:pt idx="4">
                  <c:v>2017</c:v>
                </c:pt>
                <c:pt idx="5">
                  <c:v>2018</c:v>
                </c:pt>
              </c:strCache>
            </c:strRef>
          </c:cat>
          <c:val>
            <c:numRef>
              <c:f>Sheet1!$B$7:$G$7</c:f>
              <c:numCache>
                <c:formatCode>General</c:formatCode>
                <c:ptCount val="6"/>
                <c:pt idx="0">
                  <c:v>2741210000</c:v>
                </c:pt>
                <c:pt idx="1">
                  <c:v>1980216600</c:v>
                </c:pt>
                <c:pt idx="2">
                  <c:v>6052873000</c:v>
                </c:pt>
                <c:pt idx="3">
                  <c:v>14606688650</c:v>
                </c:pt>
                <c:pt idx="4">
                  <c:v>23960536514.25</c:v>
                </c:pt>
                <c:pt idx="5">
                  <c:v>8150363626.7003403</c:v>
                </c:pt>
              </c:numCache>
            </c:numRef>
          </c:val>
          <c:extLst>
            <c:ext xmlns:c16="http://schemas.microsoft.com/office/drawing/2014/chart" uri="{C3380CC4-5D6E-409C-BE32-E72D297353CC}">
              <c16:uniqueId val="{00000005-516A-FD4D-AF06-6EFED37FB863}"/>
            </c:ext>
          </c:extLst>
        </c:ser>
        <c:ser>
          <c:idx val="6"/>
          <c:order val="6"/>
          <c:tx>
            <c:strRef>
              <c:f>Sheet1!$A$8</c:f>
              <c:strCache>
                <c:ptCount val="1"/>
                <c:pt idx="0">
                  <c:v>Sovereign</c:v>
                </c:pt>
              </c:strCache>
            </c:strRef>
          </c:tx>
          <c:spPr>
            <a:solidFill>
              <a:srgbClr val="FB5A22"/>
            </a:solidFill>
            <a:ln w="12700" cap="flat">
              <a:noFill/>
              <a:miter lim="400000"/>
            </a:ln>
            <a:effectLst/>
          </c:spPr>
          <c:invertIfNegative val="0"/>
          <c:cat>
            <c:strRef>
              <c:f>Sheet1!$B$1:$G$1</c:f>
              <c:strCache>
                <c:ptCount val="6"/>
                <c:pt idx="0">
                  <c:v>2013</c:v>
                </c:pt>
                <c:pt idx="1">
                  <c:v>2014</c:v>
                </c:pt>
                <c:pt idx="2">
                  <c:v>2015</c:v>
                </c:pt>
                <c:pt idx="3">
                  <c:v>2016</c:v>
                </c:pt>
                <c:pt idx="4">
                  <c:v>2017</c:v>
                </c:pt>
                <c:pt idx="5">
                  <c:v>2018</c:v>
                </c:pt>
              </c:strCache>
            </c:strRef>
          </c:cat>
          <c:val>
            <c:numRef>
              <c:f>Sheet1!$B$8:$G$8</c:f>
              <c:numCache>
                <c:formatCode>General</c:formatCode>
                <c:ptCount val="6"/>
                <c:pt idx="0">
                  <c:v>0</c:v>
                </c:pt>
                <c:pt idx="1">
                  <c:v>0</c:v>
                </c:pt>
                <c:pt idx="2">
                  <c:v>0</c:v>
                </c:pt>
                <c:pt idx="3">
                  <c:v>779100000</c:v>
                </c:pt>
                <c:pt idx="4">
                  <c:v>10813146900</c:v>
                </c:pt>
                <c:pt idx="5">
                  <c:v>14074002400</c:v>
                </c:pt>
              </c:numCache>
            </c:numRef>
          </c:val>
          <c:extLst>
            <c:ext xmlns:c16="http://schemas.microsoft.com/office/drawing/2014/chart" uri="{C3380CC4-5D6E-409C-BE32-E72D297353CC}">
              <c16:uniqueId val="{00000006-516A-FD4D-AF06-6EFED37FB863}"/>
            </c:ext>
          </c:extLst>
        </c:ser>
        <c:ser>
          <c:idx val="7"/>
          <c:order val="7"/>
          <c:tx>
            <c:strRef>
              <c:f>Sheet1!$A$9</c:f>
              <c:strCache>
                <c:ptCount val="1"/>
                <c:pt idx="0">
                  <c:v>Loan</c:v>
                </c:pt>
              </c:strCache>
            </c:strRef>
          </c:tx>
          <c:spPr>
            <a:solidFill>
              <a:srgbClr val="9595A2"/>
            </a:solidFill>
            <a:ln w="12700" cap="flat">
              <a:noFill/>
              <a:miter lim="400000"/>
            </a:ln>
            <a:effectLst/>
          </c:spPr>
          <c:invertIfNegative val="0"/>
          <c:cat>
            <c:strRef>
              <c:f>Sheet1!$B$1:$G$1</c:f>
              <c:strCache>
                <c:ptCount val="6"/>
                <c:pt idx="0">
                  <c:v>2013</c:v>
                </c:pt>
                <c:pt idx="1">
                  <c:v>2014</c:v>
                </c:pt>
                <c:pt idx="2">
                  <c:v>2015</c:v>
                </c:pt>
                <c:pt idx="3">
                  <c:v>2016</c:v>
                </c:pt>
                <c:pt idx="4">
                  <c:v>2017</c:v>
                </c:pt>
                <c:pt idx="5">
                  <c:v>2018</c:v>
                </c:pt>
              </c:strCache>
            </c:strRef>
          </c:cat>
          <c:val>
            <c:numRef>
              <c:f>Sheet1!$B$9:$G$9</c:f>
              <c:numCache>
                <c:formatCode>General</c:formatCode>
                <c:ptCount val="6"/>
                <c:pt idx="0">
                  <c:v>0</c:v>
                </c:pt>
                <c:pt idx="1">
                  <c:v>0</c:v>
                </c:pt>
                <c:pt idx="2">
                  <c:v>0</c:v>
                </c:pt>
                <c:pt idx="3">
                  <c:v>89728000</c:v>
                </c:pt>
                <c:pt idx="4">
                  <c:v>1998790800</c:v>
                </c:pt>
                <c:pt idx="5">
                  <c:v>2243678500</c:v>
                </c:pt>
              </c:numCache>
            </c:numRef>
          </c:val>
          <c:extLst>
            <c:ext xmlns:c16="http://schemas.microsoft.com/office/drawing/2014/chart" uri="{C3380CC4-5D6E-409C-BE32-E72D297353CC}">
              <c16:uniqueId val="{00000007-516A-FD4D-AF06-6EFED37FB863}"/>
            </c:ext>
          </c:extLst>
        </c:ser>
        <c:dLbls>
          <c:showLegendKey val="0"/>
          <c:showVal val="0"/>
          <c:showCatName val="0"/>
          <c:showSerName val="0"/>
          <c:showPercent val="0"/>
          <c:showBubbleSize val="0"/>
        </c:dLbls>
        <c:gapWidth val="55"/>
        <c:overlap val="100"/>
        <c:axId val="2095726296"/>
        <c:axId val="2095799160"/>
      </c:barChart>
      <c:catAx>
        <c:axId val="2095726296"/>
        <c:scaling>
          <c:orientation val="minMax"/>
        </c:scaling>
        <c:delete val="0"/>
        <c:axPos val="b"/>
        <c:numFmt formatCode="General" sourceLinked="0"/>
        <c:majorTickMark val="none"/>
        <c:minorTickMark val="none"/>
        <c:tickLblPos val="low"/>
        <c:spPr>
          <a:ln w="12700" cap="flat">
            <a:solidFill>
              <a:srgbClr val="888888"/>
            </a:solidFill>
            <a:prstDash val="solid"/>
            <a:miter lim="800000"/>
          </a:ln>
        </c:spPr>
        <c:txPr>
          <a:bodyPr rot="0"/>
          <a:lstStyle/>
          <a:p>
            <a:pPr>
              <a:defRPr sz="1200" b="1" i="0" u="none" strike="noStrike">
                <a:solidFill>
                  <a:srgbClr val="000000"/>
                </a:solidFill>
                <a:latin typeface="Calibri"/>
              </a:defRPr>
            </a:pPr>
            <a:endParaRPr lang="en-US"/>
          </a:p>
        </c:txPr>
        <c:crossAx val="2095799160"/>
        <c:crosses val="autoZero"/>
        <c:auto val="1"/>
        <c:lblAlgn val="ctr"/>
        <c:lblOffset val="100"/>
        <c:noMultiLvlLbl val="1"/>
      </c:catAx>
      <c:valAx>
        <c:axId val="2095799160"/>
        <c:scaling>
          <c:orientation val="minMax"/>
        </c:scaling>
        <c:delete val="0"/>
        <c:axPos val="l"/>
        <c:majorGridlines>
          <c:spPr>
            <a:ln w="12700" cap="flat">
              <a:solidFill>
                <a:srgbClr val="D9D9D9"/>
              </a:solidFill>
              <a:prstDash val="solid"/>
              <a:round/>
            </a:ln>
          </c:spPr>
        </c:majorGridlines>
        <c:title>
          <c:tx>
            <c:rich>
              <a:bodyPr rot="-5400000"/>
              <a:lstStyle/>
              <a:p>
                <a:pPr>
                  <a:defRPr sz="1200" b="0" i="0" u="none" strike="noStrike">
                    <a:solidFill>
                      <a:srgbClr val="000000"/>
                    </a:solidFill>
                    <a:latin typeface="Calibri"/>
                  </a:defRPr>
                </a:pPr>
                <a:r>
                  <a:rPr lang="en-US" sz="1200" b="0" i="0" u="none" strike="noStrike">
                    <a:solidFill>
                      <a:srgbClr val="000000"/>
                    </a:solidFill>
                    <a:latin typeface="Calibri"/>
                  </a:rPr>
                  <a:t>Billions</a:t>
                </a:r>
              </a:p>
            </c:rich>
          </c:tx>
          <c:overlay val="1"/>
        </c:title>
        <c:numFmt formatCode="0%" sourceLinked="0"/>
        <c:majorTickMark val="none"/>
        <c:minorTickMark val="none"/>
        <c:tickLblPos val="nextTo"/>
        <c:spPr>
          <a:ln w="12700" cap="flat">
            <a:solidFill>
              <a:srgbClr val="888888"/>
            </a:solidFill>
            <a:prstDash val="solid"/>
            <a:miter lim="800000"/>
          </a:ln>
        </c:spPr>
        <c:txPr>
          <a:bodyPr rot="0"/>
          <a:lstStyle/>
          <a:p>
            <a:pPr>
              <a:defRPr sz="1200" b="1" i="0" u="none" strike="noStrike">
                <a:solidFill>
                  <a:srgbClr val="000000"/>
                </a:solidFill>
                <a:latin typeface="Calibri"/>
              </a:defRPr>
            </a:pPr>
            <a:endParaRPr lang="en-US"/>
          </a:p>
        </c:txPr>
        <c:crossAx val="2095726296"/>
        <c:crosses val="autoZero"/>
        <c:crossBetween val="between"/>
        <c:majorUnit val="0.25"/>
        <c:minorUnit val="0.125"/>
      </c:valAx>
      <c:spPr>
        <a:noFill/>
        <a:ln w="12700" cap="flat">
          <a:noFill/>
          <a:miter lim="400000"/>
        </a:ln>
        <a:effectLst/>
      </c:spPr>
    </c:plotArea>
    <c:legend>
      <c:legendPos val="r"/>
      <c:layout>
        <c:manualLayout>
          <c:xMode val="edge"/>
          <c:yMode val="edge"/>
          <c:x val="0.60908099999999998"/>
          <c:y val="0.134548"/>
          <c:w val="0.39091900000000002"/>
          <c:h val="0.39023999999999998"/>
        </c:manualLayout>
      </c:layout>
      <c:overlay val="1"/>
      <c:spPr>
        <a:noFill/>
        <a:ln w="12700" cap="flat">
          <a:noFill/>
          <a:miter lim="400000"/>
        </a:ln>
        <a:effectLst/>
      </c:spPr>
      <c:txPr>
        <a:bodyPr rot="0"/>
        <a:lstStyle/>
        <a:p>
          <a:pPr>
            <a:defRPr sz="1200" b="0" i="0" u="none" strike="noStrike">
              <a:solidFill>
                <a:srgbClr val="44546A"/>
              </a:solidFill>
              <a:latin typeface="Calibri"/>
            </a:defRPr>
          </a:pPr>
          <a:endParaRPr lang="en-US"/>
        </a:p>
      </c:txPr>
    </c:legend>
    <c:plotVisOnly val="1"/>
    <c:dispBlanksAs val="gap"/>
    <c:showDLblsOverMax val="1"/>
  </c:chart>
  <c:spPr>
    <a:solidFill>
      <a:srgbClr val="FFFFFF"/>
    </a:solidFill>
    <a:ln>
      <a:noFill/>
    </a:ln>
    <a:effectLst/>
  </c:spPr>
  <c:externalData r:id="rId1">
    <c:autoUpdate val="0"/>
  </c:externalData>
</c:chartSpace>
</file>

<file path=ppt/drawings/drawing1.xml><?xml version="1.0" encoding="utf-8"?>
<c:userShapes xmlns:c="http://schemas.openxmlformats.org/drawingml/2006/chart">
  <cdr:relSizeAnchor xmlns:cdr="http://schemas.openxmlformats.org/drawingml/2006/chartDrawing">
    <cdr:from>
      <cdr:x>0.02121</cdr:x>
      <cdr:y>0.93178</cdr:y>
    </cdr:from>
    <cdr:to>
      <cdr:x>0.2063</cdr:x>
      <cdr:y>1</cdr:y>
    </cdr:to>
    <cdr:sp macro="" textlink="">
      <cdr:nvSpPr>
        <cdr:cNvPr id="2" name="TextBox 1">
          <a:extLst xmlns:a="http://schemas.openxmlformats.org/drawingml/2006/main">
            <a:ext uri="{FF2B5EF4-FFF2-40B4-BE49-F238E27FC236}">
              <a16:creationId xmlns:a16="http://schemas.microsoft.com/office/drawing/2014/main" id="{2BD8DD4A-5CE7-473D-A2DB-3EFB73F070AA}"/>
            </a:ext>
          </a:extLst>
        </cdr:cNvPr>
        <cdr:cNvSpPr txBox="1"/>
      </cdr:nvSpPr>
      <cdr:spPr>
        <a:xfrm xmlns:a="http://schemas.openxmlformats.org/drawingml/2006/main">
          <a:off x="104775" y="3613785"/>
          <a:ext cx="914400" cy="264584"/>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GB" sz="1400" i="1" dirty="0"/>
            <a:t>Source: Climate Bonds Initiative.</a:t>
          </a:r>
          <a:r>
            <a:rPr lang="en-GB" sz="1400" i="1" baseline="0" dirty="0"/>
            <a:t> Data as of 30 Sept 2019.</a:t>
          </a:r>
          <a:endParaRPr lang="en-GB" sz="1400" i="1"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B0B069D-DFD7-B748-904B-9182A5684A41}" type="datetimeFigureOut">
              <a:rPr lang="en-US" smtClean="0"/>
              <a:t>11/7/19</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E958ADA-5085-CB46-AF72-27DF83FE2690}" type="slidenum">
              <a:rPr lang="en-US" smtClean="0"/>
              <a:t>‹#›</a:t>
            </a:fld>
            <a:endParaRPr lang="en-US"/>
          </a:p>
        </p:txBody>
      </p:sp>
    </p:spTree>
    <p:extLst>
      <p:ext uri="{BB962C8B-B14F-4D97-AF65-F5344CB8AC3E}">
        <p14:creationId xmlns:p14="http://schemas.microsoft.com/office/powerpoint/2010/main" val="8354964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73C049-38AA-48A4-9246-2F30BAA6AB96}" type="datetimeFigureOut">
              <a:rPr lang="en-ZA" smtClean="0"/>
              <a:t>2019/11/07</a:t>
            </a:fld>
            <a:endParaRPr lang="en-ZA"/>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1D26EC-488E-462F-81A4-A989284C6A6B}" type="slidenum">
              <a:rPr lang="en-ZA" smtClean="0"/>
              <a:t>‹#›</a:t>
            </a:fld>
            <a:endParaRPr lang="en-ZA"/>
          </a:p>
        </p:txBody>
      </p:sp>
    </p:spTree>
    <p:extLst>
      <p:ext uri="{BB962C8B-B14F-4D97-AF65-F5344CB8AC3E}">
        <p14:creationId xmlns:p14="http://schemas.microsoft.com/office/powerpoint/2010/main" val="34227856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Shape 102"/>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a:p>
        </p:txBody>
      </p:sp>
      <p:sp>
        <p:nvSpPr>
          <p:cNvPr id="103" name="Shape 10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F1D26EC-488E-462F-81A4-A989284C6A6B}" type="slidenum">
              <a:rPr lang="en-ZA" smtClean="0"/>
              <a:t>17</a:t>
            </a:fld>
            <a:endParaRPr lang="en-ZA"/>
          </a:p>
        </p:txBody>
      </p:sp>
    </p:spTree>
    <p:extLst>
      <p:ext uri="{BB962C8B-B14F-4D97-AF65-F5344CB8AC3E}">
        <p14:creationId xmlns:p14="http://schemas.microsoft.com/office/powerpoint/2010/main" val="20238324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 everybody</a:t>
            </a:r>
          </a:p>
          <a:p>
            <a:r>
              <a:rPr lang="en-US" dirty="0"/>
              <a:t>This webinar will commence shortly – waiting</a:t>
            </a:r>
            <a:r>
              <a:rPr lang="en-US" baseline="0" dirty="0"/>
              <a:t> for any last minute attendees to join us. </a:t>
            </a:r>
          </a:p>
          <a:p>
            <a:r>
              <a:rPr lang="en-US" baseline="0" dirty="0"/>
              <a:t>This is the first webinar in the series for the programme  ‘</a:t>
            </a:r>
            <a:r>
              <a:rPr lang="en-US" baseline="0" dirty="0" err="1"/>
              <a:t>Mobilising</a:t>
            </a:r>
            <a:r>
              <a:rPr lang="en-US" baseline="0" dirty="0"/>
              <a:t> Investment for NDC implementation’. The programme is funded by the German government under the International Climate Initiative and is a collaboration between SouthSouthNorth who are the lead organization, based out of Cape Town</a:t>
            </a:r>
          </a:p>
          <a:p>
            <a:r>
              <a:rPr lang="en-US" baseline="0" dirty="0"/>
              <a:t>PwC in London</a:t>
            </a:r>
          </a:p>
          <a:p>
            <a:r>
              <a:rPr lang="en-US" baseline="0" dirty="0"/>
              <a:t>NREL – the National renewable Energy laboratory in Denver, USA</a:t>
            </a:r>
          </a:p>
          <a:p>
            <a:endParaRPr lang="en-US" baseline="0" dirty="0"/>
          </a:p>
          <a:p>
            <a:r>
              <a:rPr lang="en-US" baseline="0" dirty="0"/>
              <a:t>ODI in London</a:t>
            </a:r>
          </a:p>
          <a:p>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The next webinar is scheduled for mid June and will cover Integrated Governance in Peru. </a:t>
            </a:r>
          </a:p>
          <a:p>
            <a:endParaRPr lang="en-US" baseline="0" dirty="0"/>
          </a:p>
        </p:txBody>
      </p:sp>
      <p:sp>
        <p:nvSpPr>
          <p:cNvPr id="4" name="Slide Number Placeholder 3"/>
          <p:cNvSpPr>
            <a:spLocks noGrp="1"/>
          </p:cNvSpPr>
          <p:nvPr>
            <p:ph type="sldNum" sz="quarter" idx="10"/>
          </p:nvPr>
        </p:nvSpPr>
        <p:spPr/>
        <p:txBody>
          <a:bodyPr/>
          <a:lstStyle/>
          <a:p>
            <a:fld id="{7F1D26EC-488E-462F-81A4-A989284C6A6B}" type="slidenum">
              <a:rPr lang="en-ZA" smtClean="0"/>
              <a:t>5</a:t>
            </a:fld>
            <a:endParaRPr lang="en-ZA"/>
          </a:p>
        </p:txBody>
      </p:sp>
    </p:spTree>
    <p:extLst>
      <p:ext uri="{BB962C8B-B14F-4D97-AF65-F5344CB8AC3E}">
        <p14:creationId xmlns:p14="http://schemas.microsoft.com/office/powerpoint/2010/main" val="22132869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6F76ABF8-F126-E042-9A55-3BEB39C5DDC6}" type="slidenum">
              <a:rPr lang="en-GB" smtClean="0"/>
              <a:pPr>
                <a:defRPr/>
              </a:pPr>
              <a:t>6</a:t>
            </a:fld>
            <a:endParaRPr lang="en-GB"/>
          </a:p>
        </p:txBody>
      </p:sp>
    </p:spTree>
    <p:extLst>
      <p:ext uri="{BB962C8B-B14F-4D97-AF65-F5344CB8AC3E}">
        <p14:creationId xmlns:p14="http://schemas.microsoft.com/office/powerpoint/2010/main" val="17021238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6F76ABF8-F126-E042-9A55-3BEB39C5DDC6}" type="slidenum">
              <a:rPr lang="en-GB" smtClean="0"/>
              <a:pPr>
                <a:defRPr/>
              </a:pPr>
              <a:t>9</a:t>
            </a:fld>
            <a:endParaRPr lang="en-GB"/>
          </a:p>
        </p:txBody>
      </p:sp>
    </p:spTree>
    <p:extLst>
      <p:ext uri="{BB962C8B-B14F-4D97-AF65-F5344CB8AC3E}">
        <p14:creationId xmlns:p14="http://schemas.microsoft.com/office/powerpoint/2010/main" val="26514283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6F76ABF8-F126-E042-9A55-3BEB39C5DDC6}" type="slidenum">
              <a:rPr lang="en-GB" smtClean="0"/>
              <a:pPr>
                <a:defRPr/>
              </a:pPr>
              <a:t>10</a:t>
            </a:fld>
            <a:endParaRPr lang="en-GB"/>
          </a:p>
        </p:txBody>
      </p:sp>
    </p:spTree>
    <p:extLst>
      <p:ext uri="{BB962C8B-B14F-4D97-AF65-F5344CB8AC3E}">
        <p14:creationId xmlns:p14="http://schemas.microsoft.com/office/powerpoint/2010/main" val="10710171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6F76ABF8-F126-E042-9A55-3BEB39C5DDC6}" type="slidenum">
              <a:rPr lang="en-GB" smtClean="0"/>
              <a:pPr>
                <a:defRPr/>
              </a:pPr>
              <a:t>13</a:t>
            </a:fld>
            <a:endParaRPr lang="en-GB"/>
          </a:p>
        </p:txBody>
      </p:sp>
    </p:spTree>
    <p:extLst>
      <p:ext uri="{BB962C8B-B14F-4D97-AF65-F5344CB8AC3E}">
        <p14:creationId xmlns:p14="http://schemas.microsoft.com/office/powerpoint/2010/main" val="34037911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6F76ABF8-F126-E042-9A55-3BEB39C5DDC6}" type="slidenum">
              <a:rPr lang="en-GB" smtClean="0"/>
              <a:pPr>
                <a:defRPr/>
              </a:pPr>
              <a:t>14</a:t>
            </a:fld>
            <a:endParaRPr lang="en-GB"/>
          </a:p>
        </p:txBody>
      </p:sp>
    </p:spTree>
    <p:extLst>
      <p:ext uri="{BB962C8B-B14F-4D97-AF65-F5344CB8AC3E}">
        <p14:creationId xmlns:p14="http://schemas.microsoft.com/office/powerpoint/2010/main" val="31825453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6F76ABF8-F126-E042-9A55-3BEB39C5DDC6}" type="slidenum">
              <a:rPr lang="en-GB" smtClean="0"/>
              <a:pPr>
                <a:defRPr/>
              </a:pPr>
              <a:t>15</a:t>
            </a:fld>
            <a:endParaRPr lang="en-GB"/>
          </a:p>
        </p:txBody>
      </p:sp>
    </p:spTree>
    <p:extLst>
      <p:ext uri="{BB962C8B-B14F-4D97-AF65-F5344CB8AC3E}">
        <p14:creationId xmlns:p14="http://schemas.microsoft.com/office/powerpoint/2010/main" val="11330707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6F76ABF8-F126-E042-9A55-3BEB39C5DDC6}" type="slidenum">
              <a:rPr lang="en-GB" smtClean="0"/>
              <a:pPr>
                <a:defRPr/>
              </a:pPr>
              <a:t>16</a:t>
            </a:fld>
            <a:endParaRPr lang="en-GB"/>
          </a:p>
        </p:txBody>
      </p:sp>
    </p:spTree>
    <p:extLst>
      <p:ext uri="{BB962C8B-B14F-4D97-AF65-F5344CB8AC3E}">
        <p14:creationId xmlns:p14="http://schemas.microsoft.com/office/powerpoint/2010/main" val="34602100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95B42-6DFD-A243-8C5E-7661D968EB75}"/>
              </a:ext>
            </a:extLst>
          </p:cNvPr>
          <p:cNvSpPr>
            <a:spLocks noGrp="1"/>
          </p:cNvSpPr>
          <p:nvPr>
            <p:ph type="ctrTitle"/>
          </p:nvPr>
        </p:nvSpPr>
        <p:spPr>
          <a:xfrm>
            <a:off x="1143000" y="1122363"/>
            <a:ext cx="6858000" cy="2387600"/>
          </a:xfrm>
          <a:prstGeom prst="rect">
            <a:avLst/>
          </a:prstGeom>
        </p:spPr>
        <p:txBody>
          <a:bodyPr anchor="b">
            <a:normAutofit/>
          </a:bodyPr>
          <a:lstStyle>
            <a:lvl1pPr algn="ctr">
              <a:defRPr sz="3200" b="1">
                <a:latin typeface="DIN 2014"/>
                <a:cs typeface="DIN 2014"/>
              </a:defRPr>
            </a:lvl1pPr>
          </a:lstStyle>
          <a:p>
            <a:r>
              <a:rPr lang="x-none" dirty="0"/>
              <a:t>Click to edit Master title style</a:t>
            </a:r>
            <a:endParaRPr lang="en-US" dirty="0"/>
          </a:p>
        </p:txBody>
      </p:sp>
      <p:sp>
        <p:nvSpPr>
          <p:cNvPr id="3" name="Subtitle 2">
            <a:extLst>
              <a:ext uri="{FF2B5EF4-FFF2-40B4-BE49-F238E27FC236}">
                <a16:creationId xmlns:a16="http://schemas.microsoft.com/office/drawing/2014/main" id="{AE55B40C-18D2-2048-9D15-3FA30F4C4E78}"/>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x-none" dirty="0"/>
              <a:t>Click to edit Master subtitle style</a:t>
            </a:r>
            <a:endParaRPr lang="en-US" dirty="0"/>
          </a:p>
        </p:txBody>
      </p:sp>
      <p:sp>
        <p:nvSpPr>
          <p:cNvPr id="5" name="Slide Number Placeholder 4"/>
          <p:cNvSpPr>
            <a:spLocks noGrp="1"/>
          </p:cNvSpPr>
          <p:nvPr>
            <p:ph type="sldNum" sz="quarter" idx="10"/>
          </p:nvPr>
        </p:nvSpPr>
        <p:spPr>
          <a:xfrm>
            <a:off x="8155046" y="6293540"/>
            <a:ext cx="458567" cy="365125"/>
          </a:xfrm>
          <a:prstGeom prst="rect">
            <a:avLst/>
          </a:prstGeom>
        </p:spPr>
        <p:txBody>
          <a:bodyPr/>
          <a:lstStyle/>
          <a:p>
            <a:fld id="{6C941792-EA9C-4CDE-99E7-0D35249FA890}" type="slidenum">
              <a:rPr lang="en-ZA" smtClean="0"/>
              <a:pPr/>
              <a:t>‹#›</a:t>
            </a:fld>
            <a:endParaRPr lang="en-ZA" dirty="0"/>
          </a:p>
        </p:txBody>
      </p:sp>
    </p:spTree>
    <p:extLst>
      <p:ext uri="{BB962C8B-B14F-4D97-AF65-F5344CB8AC3E}">
        <p14:creationId xmlns:p14="http://schemas.microsoft.com/office/powerpoint/2010/main" val="39396061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en-US"/>
          </a:p>
        </p:txBody>
      </p:sp>
      <p:sp>
        <p:nvSpPr>
          <p:cNvPr id="3" name="Slide Number Placeholder 2"/>
          <p:cNvSpPr>
            <a:spLocks noGrp="1"/>
          </p:cNvSpPr>
          <p:nvPr>
            <p:ph type="sldNum" sz="quarter" idx="10"/>
          </p:nvPr>
        </p:nvSpPr>
        <p:spPr>
          <a:xfrm>
            <a:off x="8147651" y="6305541"/>
            <a:ext cx="502707" cy="400271"/>
          </a:xfrm>
        </p:spPr>
        <p:txBody>
          <a:bodyPr/>
          <a:lstStyle/>
          <a:p>
            <a:fld id="{6C941792-EA9C-4CDE-99E7-0D35249FA890}" type="slidenum">
              <a:rPr lang="en-ZA" smtClean="0"/>
              <a:pPr/>
              <a:t>‹#›</a:t>
            </a:fld>
            <a:endParaRPr lang="en-ZA" dirty="0"/>
          </a:p>
        </p:txBody>
      </p:sp>
    </p:spTree>
    <p:extLst>
      <p:ext uri="{BB962C8B-B14F-4D97-AF65-F5344CB8AC3E}">
        <p14:creationId xmlns:p14="http://schemas.microsoft.com/office/powerpoint/2010/main" val="14879824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3C6DA720-0099-EE4B-8F21-88A8D99D5600}"/>
              </a:ext>
            </a:extLst>
          </p:cNvPr>
          <p:cNvSpPr>
            <a:spLocks noGrp="1"/>
          </p:cNvSpPr>
          <p:nvPr>
            <p:ph type="title" hasCustomPrompt="1"/>
          </p:nvPr>
        </p:nvSpPr>
        <p:spPr>
          <a:xfrm>
            <a:off x="0" y="2187655"/>
            <a:ext cx="9144000" cy="1325563"/>
          </a:xfrm>
          <a:prstGeom prst="rect">
            <a:avLst/>
          </a:prstGeom>
        </p:spPr>
        <p:txBody>
          <a:bodyPr/>
          <a:lstStyle>
            <a:lvl1pPr algn="ctr">
              <a:defRPr i="1"/>
            </a:lvl1pPr>
          </a:lstStyle>
          <a:p>
            <a:r>
              <a:rPr lang="x-none" dirty="0"/>
              <a:t>Thank you</a:t>
            </a:r>
            <a:endParaRPr lang="en-US" dirty="0"/>
          </a:p>
        </p:txBody>
      </p:sp>
    </p:spTree>
    <p:extLst>
      <p:ext uri="{BB962C8B-B14F-4D97-AF65-F5344CB8AC3E}">
        <p14:creationId xmlns:p14="http://schemas.microsoft.com/office/powerpoint/2010/main" val="28400761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6" name="Title 1"/>
          <p:cNvSpPr>
            <a:spLocks noGrp="1"/>
          </p:cNvSpPr>
          <p:nvPr>
            <p:ph type="ctrTitle"/>
          </p:nvPr>
        </p:nvSpPr>
        <p:spPr>
          <a:xfrm>
            <a:off x="685800" y="650020"/>
            <a:ext cx="6222506" cy="854656"/>
          </a:xfrm>
        </p:spPr>
        <p:txBody>
          <a:bodyPr>
            <a:normAutofit/>
          </a:bodyPr>
          <a:lstStyle>
            <a:lvl1pPr>
              <a:defRPr sz="2400"/>
            </a:lvl1pPr>
          </a:lstStyle>
          <a:p>
            <a:r>
              <a:rPr lang="en-GB"/>
              <a:t>Click to edit Master title style</a:t>
            </a:r>
            <a:endParaRPr lang="en-US"/>
          </a:p>
        </p:txBody>
      </p:sp>
      <p:sp>
        <p:nvSpPr>
          <p:cNvPr id="7" name="Subtitle 2"/>
          <p:cNvSpPr>
            <a:spLocks noGrp="1"/>
          </p:cNvSpPr>
          <p:nvPr>
            <p:ph type="subTitle" idx="1"/>
          </p:nvPr>
        </p:nvSpPr>
        <p:spPr>
          <a:xfrm>
            <a:off x="685800" y="1666466"/>
            <a:ext cx="6222506" cy="4187079"/>
          </a:xfrm>
          <a:prstGeom prst="rect">
            <a:avLst/>
          </a:prstGeom>
        </p:spPr>
        <p:txBody>
          <a:bodyPr>
            <a:normAutofit/>
          </a:bodyPr>
          <a:lstStyle>
            <a:lvl1pPr marL="0" marR="0" indent="0" algn="l" defTabSz="457200" rtl="0" eaLnBrk="1" fontAlgn="auto" latinLnBrk="0" hangingPunct="1">
              <a:lnSpc>
                <a:spcPct val="100000"/>
              </a:lnSpc>
              <a:spcBef>
                <a:spcPct val="20000"/>
              </a:spcBef>
              <a:spcAft>
                <a:spcPts val="0"/>
              </a:spcAft>
              <a:buClrTx/>
              <a:buSzPct val="75000"/>
              <a:buFont typeface="Wingdings" charset="2"/>
              <a:buNone/>
              <a:tabLst/>
              <a:defRPr sz="2400" baseline="0">
                <a:solidFill>
                  <a:schemeClr val="tx1">
                    <a:tint val="75000"/>
                  </a:schemeClr>
                </a:solidFill>
              </a:defRPr>
            </a:lvl1pPr>
            <a:lvl2pPr marL="685800" marR="0" indent="-228600" algn="l" defTabSz="457200" rtl="0" eaLnBrk="1" fontAlgn="auto" latinLnBrk="0" hangingPunct="1">
              <a:lnSpc>
                <a:spcPct val="100000"/>
              </a:lnSpc>
              <a:spcBef>
                <a:spcPct val="20000"/>
              </a:spcBef>
              <a:spcAft>
                <a:spcPts val="0"/>
              </a:spcAft>
              <a:buClrTx/>
              <a:buSzPct val="75000"/>
              <a:buFont typeface="Wingdings" charset="2"/>
              <a:buChar char="§"/>
              <a:tabLst/>
              <a:defRPr sz="2400">
                <a:solidFill>
                  <a:schemeClr val="tx1">
                    <a:tint val="75000"/>
                  </a:schemeClr>
                </a:solidFill>
              </a:defRPr>
            </a:lvl2pPr>
            <a:lvl3pPr marL="914400" marR="0" indent="0" algn="l" defTabSz="457200" rtl="0" eaLnBrk="1" fontAlgn="auto" latinLnBrk="0" hangingPunct="1">
              <a:lnSpc>
                <a:spcPct val="100000"/>
              </a:lnSpc>
              <a:spcBef>
                <a:spcPct val="20000"/>
              </a:spcBef>
              <a:spcAft>
                <a:spcPts val="0"/>
              </a:spcAft>
              <a:buClrTx/>
              <a:buSzPct val="75000"/>
              <a:buFont typeface="Wingdings" charset="2"/>
              <a:buNone/>
              <a:tabLst/>
              <a:defRPr sz="2400">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Tree>
    <p:extLst>
      <p:ext uri="{BB962C8B-B14F-4D97-AF65-F5344CB8AC3E}">
        <p14:creationId xmlns:p14="http://schemas.microsoft.com/office/powerpoint/2010/main" val="42861150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
        <p:nvSpPr>
          <p:cNvPr id="7" name="Content Placeholder 6"/>
          <p:cNvSpPr>
            <a:spLocks noGrp="1"/>
          </p:cNvSpPr>
          <p:nvPr>
            <p:ph sz="quarter" idx="13" hasCustomPrompt="1"/>
          </p:nvPr>
        </p:nvSpPr>
        <p:spPr>
          <a:xfrm>
            <a:off x="1066800" y="1371600"/>
            <a:ext cx="7696200" cy="4876800"/>
          </a:xfrm>
        </p:spPr>
        <p:txBody>
          <a:bodyPr spcCol="180000">
            <a:normAutofit/>
          </a:bodyPr>
          <a:lstStyle>
            <a:lvl1pPr marL="0" indent="0">
              <a:buNone/>
              <a:defRPr sz="1800"/>
            </a:lvl1pPr>
            <a:lvl2pPr marL="263519" indent="-206370">
              <a:defRPr sz="1800"/>
            </a:lvl2pPr>
            <a:lvl3pPr marL="450839" indent="-182558">
              <a:defRPr sz="1800"/>
            </a:lvl3pPr>
            <a:lvl4pPr>
              <a:defRPr sz="1200"/>
            </a:lvl4pPr>
            <a:lvl5pPr>
              <a:defRPr sz="1200"/>
            </a:lvl5pPr>
          </a:lstStyle>
          <a:p>
            <a:pPr lvl="0"/>
            <a:r>
              <a:rPr lang="en-GB" dirty="0"/>
              <a:t>Click to edit Master text styles</a:t>
            </a:r>
          </a:p>
          <a:p>
            <a:pPr lvl="1"/>
            <a:r>
              <a:rPr lang="en-GB" dirty="0"/>
              <a:t>Second level</a:t>
            </a:r>
          </a:p>
          <a:p>
            <a:pPr lvl="2"/>
            <a:r>
              <a:rPr lang="en-GB" dirty="0"/>
              <a:t>Third level</a:t>
            </a:r>
          </a:p>
        </p:txBody>
      </p:sp>
      <p:sp>
        <p:nvSpPr>
          <p:cNvPr id="10" name="Title 1"/>
          <p:cNvSpPr>
            <a:spLocks noGrp="1"/>
          </p:cNvSpPr>
          <p:nvPr>
            <p:ph type="title"/>
          </p:nvPr>
        </p:nvSpPr>
        <p:spPr>
          <a:xfrm>
            <a:off x="381000" y="533400"/>
            <a:ext cx="8382000" cy="533400"/>
          </a:xfrm>
        </p:spPr>
        <p:txBody>
          <a:bodyPr anchor="t">
            <a:noAutofit/>
          </a:bodyPr>
          <a:lstStyle>
            <a:lvl1pPr algn="l">
              <a:spcAft>
                <a:spcPts val="600"/>
              </a:spcAft>
              <a:defRPr sz="2800"/>
            </a:lvl1pPr>
          </a:lstStyle>
          <a:p>
            <a:r>
              <a:rPr lang="en-GB" dirty="0"/>
              <a:t>Click to edit Master title style</a:t>
            </a:r>
            <a:endParaRPr lang="en-US" dirty="0"/>
          </a:p>
        </p:txBody>
      </p:sp>
      <p:sp>
        <p:nvSpPr>
          <p:cNvPr id="8" name="Date Placeholder 2"/>
          <p:cNvSpPr>
            <a:spLocks noGrp="1"/>
          </p:cNvSpPr>
          <p:nvPr>
            <p:ph type="dt" sz="half" idx="14"/>
          </p:nvPr>
        </p:nvSpPr>
        <p:spPr>
          <a:xfrm>
            <a:off x="457200" y="6357040"/>
            <a:ext cx="1676400" cy="365125"/>
          </a:xfrm>
          <a:prstGeom prst="rect">
            <a:avLst/>
          </a:prstGeom>
        </p:spPr>
        <p:txBody>
          <a:bodyPr/>
          <a:lstStyle>
            <a:lvl1pPr>
              <a:defRPr/>
            </a:lvl1pPr>
          </a:lstStyle>
          <a:p>
            <a:pPr>
              <a:defRPr/>
            </a:pPr>
            <a:fld id="{77225FD2-4644-BF4E-9F79-6DD37A318633}" type="slidenum">
              <a:rPr lang="en-GB"/>
              <a:pPr>
                <a:defRPr/>
              </a:pPr>
              <a:t>‹#›</a:t>
            </a:fld>
            <a:endParaRPr lang="en-GB" dirty="0"/>
          </a:p>
        </p:txBody>
      </p:sp>
    </p:spTree>
    <p:extLst>
      <p:ext uri="{BB962C8B-B14F-4D97-AF65-F5344CB8AC3E}">
        <p14:creationId xmlns:p14="http://schemas.microsoft.com/office/powerpoint/2010/main" val="35839198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1_Blank">
    <p:spTree>
      <p:nvGrpSpPr>
        <p:cNvPr id="1" name=""/>
        <p:cNvGrpSpPr/>
        <p:nvPr/>
      </p:nvGrpSpPr>
      <p:grpSpPr>
        <a:xfrm>
          <a:off x="0" y="0"/>
          <a:ext cx="0" cy="0"/>
          <a:chOff x="0" y="0"/>
          <a:chExt cx="0" cy="0"/>
        </a:xfrm>
      </p:grpSpPr>
      <p:pic>
        <p:nvPicPr>
          <p:cNvPr id="6" name="Picture 8" descr="CBI_logo.png"/>
          <p:cNvPicPr>
            <a:picLocks noChangeAspect="1"/>
          </p:cNvPicPr>
          <p:nvPr userDrawn="1"/>
        </p:nvPicPr>
        <p:blipFill>
          <a:blip r:embed="rId2" cstate="print"/>
          <a:srcRect/>
          <a:stretch>
            <a:fillRect/>
          </a:stretch>
        </p:blipFill>
        <p:spPr bwMode="auto">
          <a:xfrm>
            <a:off x="4572001" y="6381752"/>
            <a:ext cx="2001839" cy="360363"/>
          </a:xfrm>
          <a:prstGeom prst="rect">
            <a:avLst/>
          </a:prstGeom>
          <a:noFill/>
          <a:ln w="9525">
            <a:noFill/>
            <a:miter lim="800000"/>
            <a:headEnd/>
            <a:tailEnd/>
          </a:ln>
        </p:spPr>
      </p:pic>
      <p:pic>
        <p:nvPicPr>
          <p:cNvPr id="7" name="Picture 2"/>
          <p:cNvPicPr>
            <a:picLocks noChangeAspect="1" noChangeArrowheads="1"/>
          </p:cNvPicPr>
          <p:nvPr userDrawn="1"/>
        </p:nvPicPr>
        <p:blipFill>
          <a:blip r:embed="rId3" cstate="print"/>
          <a:srcRect l="42862" r="2162"/>
          <a:stretch>
            <a:fillRect/>
          </a:stretch>
        </p:blipFill>
        <p:spPr bwMode="auto">
          <a:xfrm>
            <a:off x="6665917" y="6373814"/>
            <a:ext cx="2249487" cy="407987"/>
          </a:xfrm>
          <a:prstGeom prst="rect">
            <a:avLst/>
          </a:prstGeom>
          <a:noFill/>
          <a:ln w="9525">
            <a:noFill/>
            <a:miter lim="800000"/>
            <a:headEnd/>
            <a:tailEnd/>
          </a:ln>
        </p:spPr>
      </p:pic>
      <p:sp>
        <p:nvSpPr>
          <p:cNvPr id="9" name="Text Placeholder 2"/>
          <p:cNvSpPr>
            <a:spLocks noGrp="1"/>
          </p:cNvSpPr>
          <p:nvPr>
            <p:ph idx="1"/>
          </p:nvPr>
        </p:nvSpPr>
        <p:spPr>
          <a:xfrm>
            <a:off x="284164" y="1828801"/>
            <a:ext cx="8574087" cy="4375277"/>
          </a:xfrm>
          <a:prstGeom prst="rect">
            <a:avLst/>
          </a:prstGeom>
        </p:spPr>
        <p:txBody>
          <a:bodyPr rtlCol="0">
            <a:normAutofit/>
          </a:bodyPr>
          <a:lstStyle>
            <a:lvl1pPr>
              <a:defRPr sz="1800">
                <a:solidFill>
                  <a:srgbClr val="000000"/>
                </a:solidFill>
              </a:defRPr>
            </a:lvl1pPr>
            <a:lvl2pPr>
              <a:defRPr sz="1800" b="0" i="0">
                <a:solidFill>
                  <a:srgbClr val="000000"/>
                </a:solidFill>
                <a:latin typeface="+mn-lt"/>
                <a:cs typeface="Whitney Book"/>
              </a:defRPr>
            </a:lvl2pPr>
            <a:lvl3pPr>
              <a:defRPr sz="1800" b="0" i="0">
                <a:solidFill>
                  <a:srgbClr val="000000"/>
                </a:solidFill>
                <a:latin typeface="+mn-lt"/>
                <a:cs typeface="Whitney Book"/>
              </a:defRPr>
            </a:lvl3pPr>
            <a:lvl4pPr>
              <a:defRPr sz="1800" b="0" i="0">
                <a:solidFill>
                  <a:srgbClr val="000000"/>
                </a:solidFill>
                <a:latin typeface="+mn-lt"/>
                <a:cs typeface="Whitney Book"/>
              </a:defRPr>
            </a:lvl4pPr>
            <a:lvl5pPr>
              <a:defRPr b="0" i="0">
                <a:solidFill>
                  <a:srgbClr val="000000"/>
                </a:solidFill>
                <a:latin typeface="+mn-lt"/>
                <a:cs typeface="Whitney Book"/>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2" name="Title Placeholder 1"/>
          <p:cNvSpPr>
            <a:spLocks noGrp="1"/>
          </p:cNvSpPr>
          <p:nvPr>
            <p:ph type="title"/>
          </p:nvPr>
        </p:nvSpPr>
        <p:spPr>
          <a:xfrm>
            <a:off x="284164" y="630383"/>
            <a:ext cx="8574087" cy="967840"/>
          </a:xfrm>
          <a:prstGeom prst="rect">
            <a:avLst/>
          </a:prstGeom>
          <a:noFill/>
          <a:ln>
            <a:noFill/>
          </a:ln>
        </p:spPr>
        <p:txBody>
          <a:bodyPr wrap="none" rtlCol="0">
            <a:normAutofit/>
          </a:bodyPr>
          <a:lstStyle>
            <a:lvl1pPr algn="l">
              <a:defRPr sz="3600" b="0" i="0">
                <a:solidFill>
                  <a:schemeClr val="accent1"/>
                </a:solidFill>
                <a:latin typeface="+mn-lt"/>
                <a:cs typeface="Whitney Medium"/>
              </a:defRPr>
            </a:lvl1pPr>
          </a:lstStyle>
          <a:p>
            <a:r>
              <a:rPr lang="en-US" dirty="0"/>
              <a:t>Click to edit Master title style</a:t>
            </a:r>
            <a:endParaRPr dirty="0"/>
          </a:p>
        </p:txBody>
      </p:sp>
      <p:sp>
        <p:nvSpPr>
          <p:cNvPr id="8" name="Slide Number Placeholder 4"/>
          <p:cNvSpPr>
            <a:spLocks noGrp="1"/>
          </p:cNvSpPr>
          <p:nvPr>
            <p:ph type="sldNum" sz="quarter" idx="10"/>
          </p:nvPr>
        </p:nvSpPr>
        <p:spPr>
          <a:xfrm>
            <a:off x="8534405" y="304802"/>
            <a:ext cx="392113" cy="276225"/>
          </a:xfrm>
        </p:spPr>
        <p:txBody>
          <a:bodyPr/>
          <a:lstStyle>
            <a:lvl1pPr>
              <a:defRPr sz="1000"/>
            </a:lvl1pPr>
          </a:lstStyle>
          <a:p>
            <a:fld id="{A674F9AF-C56B-4379-AEBD-65544F283CE8}" type="slidenum">
              <a:rPr lang="en-US"/>
              <a:pPr/>
              <a:t>‹#›</a:t>
            </a:fld>
            <a:endParaRPr lang="en-US"/>
          </a:p>
        </p:txBody>
      </p:sp>
      <p:sp>
        <p:nvSpPr>
          <p:cNvPr id="10" name="Title 1"/>
          <p:cNvSpPr txBox="1">
            <a:spLocks/>
          </p:cNvSpPr>
          <p:nvPr userDrawn="1"/>
        </p:nvSpPr>
        <p:spPr>
          <a:xfrm>
            <a:off x="381000" y="304800"/>
            <a:ext cx="8382000" cy="152400"/>
          </a:xfrm>
          <a:prstGeom prst="rect">
            <a:avLst/>
          </a:prstGeom>
          <a:solidFill>
            <a:schemeClr val="accent1">
              <a:lumMod val="75000"/>
            </a:schemeClr>
          </a:solidFill>
        </p:spPr>
        <p:txBody>
          <a:bodyPr>
            <a:prstTxWarp prst="textNoShape">
              <a:avLst/>
            </a:prstTxWarp>
            <a:normAutofit/>
          </a:bodyPr>
          <a:lstStyle/>
          <a:p>
            <a:pPr>
              <a:lnSpc>
                <a:spcPct val="80000"/>
              </a:lnSpc>
              <a:spcAft>
                <a:spcPts val="600"/>
              </a:spcAft>
              <a:defRPr/>
            </a:pPr>
            <a:endParaRPr lang="en-US" sz="400" b="1">
              <a:solidFill>
                <a:schemeClr val="bg1"/>
              </a:solidFill>
              <a:latin typeface="Calibri" pitchFamily="-101" charset="0"/>
              <a:ea typeface="ＭＳ Ｐゴシック" pitchFamily="-101" charset="-128"/>
              <a:cs typeface="ＭＳ Ｐゴシック" pitchFamily="-101" charset="-128"/>
            </a:endParaRPr>
          </a:p>
        </p:txBody>
      </p:sp>
    </p:spTree>
    <p:extLst>
      <p:ext uri="{BB962C8B-B14F-4D97-AF65-F5344CB8AC3E}">
        <p14:creationId xmlns:p14="http://schemas.microsoft.com/office/powerpoint/2010/main" val="4115232729"/>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1C6E83-B228-A841-9606-B703512B7A24}"/>
              </a:ext>
            </a:extLst>
          </p:cNvPr>
          <p:cNvSpPr>
            <a:spLocks noGrp="1"/>
          </p:cNvSpPr>
          <p:nvPr>
            <p:ph type="title"/>
          </p:nvPr>
        </p:nvSpPr>
        <p:spPr>
          <a:xfrm>
            <a:off x="628650" y="365126"/>
            <a:ext cx="7886700" cy="1325563"/>
          </a:xfrm>
          <a:prstGeom prst="rect">
            <a:avLst/>
          </a:prstGeom>
        </p:spPr>
        <p:txBody>
          <a:bodyPr/>
          <a:lstStyle>
            <a:lvl1pPr>
              <a:defRPr b="1">
                <a:latin typeface="DIN 2014"/>
                <a:cs typeface="DIN 2014"/>
              </a:defRPr>
            </a:lvl1pPr>
          </a:lstStyle>
          <a:p>
            <a:r>
              <a:rPr lang="x-none" dirty="0"/>
              <a:t>Click to edit Master title style</a:t>
            </a:r>
            <a:endParaRPr lang="en-US" dirty="0"/>
          </a:p>
        </p:txBody>
      </p:sp>
      <p:sp>
        <p:nvSpPr>
          <p:cNvPr id="3" name="Content Placeholder 2">
            <a:extLst>
              <a:ext uri="{FF2B5EF4-FFF2-40B4-BE49-F238E27FC236}">
                <a16:creationId xmlns:a16="http://schemas.microsoft.com/office/drawing/2014/main" id="{E2974D62-837D-C746-B28A-69D0B48BFCF0}"/>
              </a:ext>
            </a:extLst>
          </p:cNvPr>
          <p:cNvSpPr>
            <a:spLocks noGrp="1"/>
          </p:cNvSpPr>
          <p:nvPr>
            <p:ph idx="1"/>
          </p:nvPr>
        </p:nvSpPr>
        <p:spPr>
          <a:xfrm>
            <a:off x="628650" y="1825626"/>
            <a:ext cx="7886700" cy="3292285"/>
          </a:xfrm>
        </p:spPr>
        <p:txBody>
          <a:bodyPr/>
          <a:lstStyle>
            <a:lvl1pPr>
              <a:defRPr sz="2200">
                <a:latin typeface="DIN 2014"/>
                <a:cs typeface="DIN 2014"/>
              </a:defRPr>
            </a:lvl1pPr>
            <a:lvl2pPr>
              <a:defRPr sz="1800"/>
            </a:lvl2pPr>
            <a:lvl5pPr>
              <a:defRPr sz="1200">
                <a:solidFill>
                  <a:schemeClr val="tx1"/>
                </a:solidFill>
                <a:latin typeface="Arial"/>
                <a:cs typeface="Arial"/>
              </a:defRPr>
            </a:lvl5pPr>
          </a:lstStyle>
          <a:p>
            <a:pPr lvl="0"/>
            <a:r>
              <a:rPr lang="x-none" dirty="0"/>
              <a:t>Click to edit Master text styles</a:t>
            </a:r>
          </a:p>
          <a:p>
            <a:pPr lvl="1"/>
            <a:r>
              <a:rPr lang="x-none" dirty="0"/>
              <a:t>Second level</a:t>
            </a:r>
          </a:p>
          <a:p>
            <a:pPr lvl="2"/>
            <a:r>
              <a:rPr lang="x-none" dirty="0"/>
              <a:t>Third level</a:t>
            </a:r>
          </a:p>
          <a:p>
            <a:pPr lvl="3"/>
            <a:r>
              <a:rPr lang="x-none" dirty="0"/>
              <a:t>Fourth level</a:t>
            </a:r>
          </a:p>
        </p:txBody>
      </p:sp>
      <p:sp>
        <p:nvSpPr>
          <p:cNvPr id="4" name="Slide Number Placeholder 3"/>
          <p:cNvSpPr>
            <a:spLocks noGrp="1"/>
          </p:cNvSpPr>
          <p:nvPr>
            <p:ph type="sldNum" sz="quarter" idx="10"/>
          </p:nvPr>
        </p:nvSpPr>
        <p:spPr>
          <a:xfrm>
            <a:off x="8153187" y="6292048"/>
            <a:ext cx="458567" cy="365125"/>
          </a:xfrm>
          <a:prstGeom prst="rect">
            <a:avLst/>
          </a:prstGeom>
        </p:spPr>
        <p:txBody>
          <a:bodyPr/>
          <a:lstStyle>
            <a:lvl1pPr>
              <a:defRPr>
                <a:solidFill>
                  <a:srgbClr val="05334E"/>
                </a:solidFill>
                <a:latin typeface="Source Sans Pro" panose="020B0503030403020204" pitchFamily="34" charset="0"/>
                <a:ea typeface="Source Sans Pro" panose="020B0503030403020204" pitchFamily="34" charset="0"/>
              </a:defRPr>
            </a:lvl1pPr>
          </a:lstStyle>
          <a:p>
            <a:fld id="{6C941792-EA9C-4CDE-99E7-0D35249FA890}" type="slidenum">
              <a:rPr lang="uk-UA" smtClean="0"/>
              <a:pPr/>
              <a:t>‹#›</a:t>
            </a:fld>
            <a:endParaRPr lang="uk-UA" dirty="0"/>
          </a:p>
        </p:txBody>
      </p:sp>
    </p:spTree>
    <p:extLst>
      <p:ext uri="{BB962C8B-B14F-4D97-AF65-F5344CB8AC3E}">
        <p14:creationId xmlns:p14="http://schemas.microsoft.com/office/powerpoint/2010/main" val="37690174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5D4A27-7FE9-3348-B986-E7BB4D2974E6}"/>
              </a:ext>
            </a:extLst>
          </p:cNvPr>
          <p:cNvSpPr>
            <a:spLocks noGrp="1"/>
          </p:cNvSpPr>
          <p:nvPr>
            <p:ph type="title"/>
          </p:nvPr>
        </p:nvSpPr>
        <p:spPr>
          <a:xfrm>
            <a:off x="623888" y="1709739"/>
            <a:ext cx="7886700" cy="2852737"/>
          </a:xfrm>
          <a:prstGeom prst="rect">
            <a:avLst/>
          </a:prstGeom>
        </p:spPr>
        <p:txBody>
          <a:bodyPr anchor="b">
            <a:normAutofit/>
          </a:bodyPr>
          <a:lstStyle>
            <a:lvl1pPr>
              <a:defRPr sz="3600">
                <a:latin typeface="DIN 2014"/>
                <a:cs typeface="DIN 2014"/>
              </a:defRPr>
            </a:lvl1pPr>
          </a:lstStyle>
          <a:p>
            <a:r>
              <a:rPr lang="x-none" dirty="0"/>
              <a:t>Click to edit Master title style</a:t>
            </a:r>
            <a:endParaRPr lang="en-US" dirty="0"/>
          </a:p>
        </p:txBody>
      </p:sp>
      <p:sp>
        <p:nvSpPr>
          <p:cNvPr id="3" name="Text Placeholder 2">
            <a:extLst>
              <a:ext uri="{FF2B5EF4-FFF2-40B4-BE49-F238E27FC236}">
                <a16:creationId xmlns:a16="http://schemas.microsoft.com/office/drawing/2014/main" id="{E61BE546-90E2-CB4A-BDF0-E0CFE0952365}"/>
              </a:ext>
            </a:extLst>
          </p:cNvPr>
          <p:cNvSpPr>
            <a:spLocks noGrp="1"/>
          </p:cNvSpPr>
          <p:nvPr>
            <p:ph type="body" idx="1"/>
          </p:nvPr>
        </p:nvSpPr>
        <p:spPr>
          <a:xfrm>
            <a:off x="623888" y="4589464"/>
            <a:ext cx="7886700" cy="77410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x-none" dirty="0"/>
              <a:t>Click to edit Master text styles</a:t>
            </a:r>
          </a:p>
        </p:txBody>
      </p:sp>
      <p:sp>
        <p:nvSpPr>
          <p:cNvPr id="4" name="Slide Number Placeholder 3"/>
          <p:cNvSpPr>
            <a:spLocks noGrp="1"/>
          </p:cNvSpPr>
          <p:nvPr>
            <p:ph type="sldNum" sz="quarter" idx="10"/>
          </p:nvPr>
        </p:nvSpPr>
        <p:spPr>
          <a:xfrm>
            <a:off x="8171105" y="6189735"/>
            <a:ext cx="458567" cy="365125"/>
          </a:xfrm>
          <a:prstGeom prst="rect">
            <a:avLst/>
          </a:prstGeom>
        </p:spPr>
        <p:txBody>
          <a:bodyPr/>
          <a:lstStyle/>
          <a:p>
            <a:fld id="{6C941792-EA9C-4CDE-99E7-0D35249FA890}" type="slidenum">
              <a:rPr lang="en-ZA" smtClean="0"/>
              <a:pPr/>
              <a:t>‹#›</a:t>
            </a:fld>
            <a:endParaRPr lang="en-ZA"/>
          </a:p>
        </p:txBody>
      </p:sp>
    </p:spTree>
    <p:extLst>
      <p:ext uri="{BB962C8B-B14F-4D97-AF65-F5344CB8AC3E}">
        <p14:creationId xmlns:p14="http://schemas.microsoft.com/office/powerpoint/2010/main" val="16338483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F2224A-8447-CC4D-8E0B-DDF7509C559D}"/>
              </a:ext>
            </a:extLst>
          </p:cNvPr>
          <p:cNvSpPr>
            <a:spLocks noGrp="1"/>
          </p:cNvSpPr>
          <p:nvPr>
            <p:ph type="title"/>
          </p:nvPr>
        </p:nvSpPr>
        <p:spPr>
          <a:xfrm>
            <a:off x="628650" y="365126"/>
            <a:ext cx="7886700" cy="1325563"/>
          </a:xfrm>
          <a:prstGeom prst="rect">
            <a:avLst/>
          </a:prstGeom>
        </p:spPr>
        <p:txBody>
          <a:bodyPr/>
          <a:lstStyle>
            <a:lvl1pPr>
              <a:defRPr>
                <a:latin typeface="DIN 2014"/>
                <a:cs typeface="DIN 2014"/>
              </a:defRPr>
            </a:lvl1pPr>
          </a:lstStyle>
          <a:p>
            <a:r>
              <a:rPr lang="x-none" dirty="0"/>
              <a:t>Click to edit Master title style</a:t>
            </a:r>
            <a:endParaRPr lang="en-US" dirty="0"/>
          </a:p>
        </p:txBody>
      </p:sp>
      <p:sp>
        <p:nvSpPr>
          <p:cNvPr id="3" name="Content Placeholder 2">
            <a:extLst>
              <a:ext uri="{FF2B5EF4-FFF2-40B4-BE49-F238E27FC236}">
                <a16:creationId xmlns:a16="http://schemas.microsoft.com/office/drawing/2014/main" id="{FA937C59-F3DF-8545-A961-2FA09CB798A1}"/>
              </a:ext>
            </a:extLst>
          </p:cNvPr>
          <p:cNvSpPr>
            <a:spLocks noGrp="1"/>
          </p:cNvSpPr>
          <p:nvPr>
            <p:ph sz="half" idx="1"/>
          </p:nvPr>
        </p:nvSpPr>
        <p:spPr>
          <a:xfrm>
            <a:off x="628650" y="1825626"/>
            <a:ext cx="3886200" cy="3456059"/>
          </a:xfrm>
        </p:spPr>
        <p:txBody>
          <a:bodyPr/>
          <a:lstStyle/>
          <a:p>
            <a:pPr lvl="0"/>
            <a:r>
              <a:rPr lang="x-none" dirty="0"/>
              <a:t>Click to edit Master text styles</a:t>
            </a:r>
          </a:p>
          <a:p>
            <a:pPr lvl="1"/>
            <a:r>
              <a:rPr lang="x-none" dirty="0"/>
              <a:t>Second level</a:t>
            </a:r>
          </a:p>
          <a:p>
            <a:pPr lvl="2"/>
            <a:r>
              <a:rPr lang="x-none" dirty="0"/>
              <a:t>Third level</a:t>
            </a:r>
          </a:p>
          <a:p>
            <a:pPr lvl="3"/>
            <a:r>
              <a:rPr lang="x-none" dirty="0"/>
              <a:t>Fourth level</a:t>
            </a:r>
          </a:p>
        </p:txBody>
      </p:sp>
      <p:sp>
        <p:nvSpPr>
          <p:cNvPr id="4" name="Content Placeholder 3">
            <a:extLst>
              <a:ext uri="{FF2B5EF4-FFF2-40B4-BE49-F238E27FC236}">
                <a16:creationId xmlns:a16="http://schemas.microsoft.com/office/drawing/2014/main" id="{E9D226DA-0EEE-C04D-871A-AAC0377DCF31}"/>
              </a:ext>
            </a:extLst>
          </p:cNvPr>
          <p:cNvSpPr>
            <a:spLocks noGrp="1"/>
          </p:cNvSpPr>
          <p:nvPr>
            <p:ph sz="half" idx="2"/>
          </p:nvPr>
        </p:nvSpPr>
        <p:spPr>
          <a:xfrm>
            <a:off x="4629150" y="1825626"/>
            <a:ext cx="3886200" cy="3456059"/>
          </a:xfrm>
        </p:spPr>
        <p:txBody>
          <a:bodyPr/>
          <a:lstStyle/>
          <a:p>
            <a:pPr lvl="0"/>
            <a:r>
              <a:rPr lang="x-none" dirty="0"/>
              <a:t>Click to edit Master text styles</a:t>
            </a:r>
          </a:p>
          <a:p>
            <a:pPr lvl="1"/>
            <a:r>
              <a:rPr lang="x-none" dirty="0"/>
              <a:t>Second level</a:t>
            </a:r>
          </a:p>
          <a:p>
            <a:pPr lvl="2"/>
            <a:r>
              <a:rPr lang="x-none" dirty="0"/>
              <a:t>Third level</a:t>
            </a:r>
          </a:p>
          <a:p>
            <a:pPr lvl="3"/>
            <a:r>
              <a:rPr lang="x-none" dirty="0"/>
              <a:t>Fourth level</a:t>
            </a:r>
          </a:p>
        </p:txBody>
      </p:sp>
      <p:sp>
        <p:nvSpPr>
          <p:cNvPr id="5" name="Slide Number Placeholder 4"/>
          <p:cNvSpPr>
            <a:spLocks noGrp="1"/>
          </p:cNvSpPr>
          <p:nvPr>
            <p:ph type="sldNum" sz="quarter" idx="10"/>
          </p:nvPr>
        </p:nvSpPr>
        <p:spPr>
          <a:xfrm>
            <a:off x="8164527" y="6293265"/>
            <a:ext cx="458567" cy="365125"/>
          </a:xfrm>
          <a:prstGeom prst="rect">
            <a:avLst/>
          </a:prstGeom>
        </p:spPr>
        <p:txBody>
          <a:bodyPr/>
          <a:lstStyle/>
          <a:p>
            <a:fld id="{6C941792-EA9C-4CDE-99E7-0D35249FA890}" type="slidenum">
              <a:rPr lang="en-ZA" smtClean="0"/>
              <a:pPr/>
              <a:t>‹#›</a:t>
            </a:fld>
            <a:endParaRPr lang="en-ZA" dirty="0"/>
          </a:p>
        </p:txBody>
      </p:sp>
    </p:spTree>
    <p:extLst>
      <p:ext uri="{BB962C8B-B14F-4D97-AF65-F5344CB8AC3E}">
        <p14:creationId xmlns:p14="http://schemas.microsoft.com/office/powerpoint/2010/main" val="34825783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18C3CD-95B0-BB4C-9F28-0E74A4C84C1B}"/>
              </a:ext>
            </a:extLst>
          </p:cNvPr>
          <p:cNvSpPr>
            <a:spLocks noGrp="1"/>
          </p:cNvSpPr>
          <p:nvPr>
            <p:ph type="title"/>
          </p:nvPr>
        </p:nvSpPr>
        <p:spPr>
          <a:xfrm>
            <a:off x="629841" y="365126"/>
            <a:ext cx="7886700" cy="1325563"/>
          </a:xfrm>
          <a:prstGeom prst="rect">
            <a:avLst/>
          </a:prstGeom>
        </p:spPr>
        <p:txBody>
          <a:bodyPr/>
          <a:lstStyle/>
          <a:p>
            <a:r>
              <a:rPr lang="x-none"/>
              <a:t>Click to edit Master title style</a:t>
            </a:r>
            <a:endParaRPr lang="en-US"/>
          </a:p>
        </p:txBody>
      </p:sp>
      <p:sp>
        <p:nvSpPr>
          <p:cNvPr id="3" name="Text Placeholder 2">
            <a:extLst>
              <a:ext uri="{FF2B5EF4-FFF2-40B4-BE49-F238E27FC236}">
                <a16:creationId xmlns:a16="http://schemas.microsoft.com/office/drawing/2014/main" id="{6A030D21-D614-8D42-A4C5-3D472EFF7535}"/>
              </a:ext>
            </a:extLst>
          </p:cNvPr>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x-none" dirty="0"/>
              <a:t>Click to edit Master text styles</a:t>
            </a:r>
          </a:p>
        </p:txBody>
      </p:sp>
      <p:sp>
        <p:nvSpPr>
          <p:cNvPr id="4" name="Content Placeholder 3">
            <a:extLst>
              <a:ext uri="{FF2B5EF4-FFF2-40B4-BE49-F238E27FC236}">
                <a16:creationId xmlns:a16="http://schemas.microsoft.com/office/drawing/2014/main" id="{88F11851-D963-4B4F-BE49-5F283A9F6D96}"/>
              </a:ext>
            </a:extLst>
          </p:cNvPr>
          <p:cNvSpPr>
            <a:spLocks noGrp="1"/>
          </p:cNvSpPr>
          <p:nvPr>
            <p:ph sz="half" idx="2"/>
          </p:nvPr>
        </p:nvSpPr>
        <p:spPr>
          <a:xfrm>
            <a:off x="629842" y="2505075"/>
            <a:ext cx="3868340" cy="2803904"/>
          </a:xfrm>
        </p:spPr>
        <p:txBody>
          <a:bodyPr/>
          <a:lstStyle/>
          <a:p>
            <a:pPr lvl="0"/>
            <a:r>
              <a:rPr lang="x-none" dirty="0"/>
              <a:t>Click to edit Master text styles</a:t>
            </a:r>
          </a:p>
          <a:p>
            <a:pPr lvl="1"/>
            <a:r>
              <a:rPr lang="x-none" dirty="0"/>
              <a:t>Second level</a:t>
            </a:r>
          </a:p>
          <a:p>
            <a:pPr lvl="2"/>
            <a:r>
              <a:rPr lang="x-none" dirty="0"/>
              <a:t>Third level</a:t>
            </a:r>
          </a:p>
          <a:p>
            <a:pPr lvl="3"/>
            <a:r>
              <a:rPr lang="x-none" dirty="0"/>
              <a:t>Fourth level</a:t>
            </a:r>
          </a:p>
        </p:txBody>
      </p:sp>
      <p:sp>
        <p:nvSpPr>
          <p:cNvPr id="5" name="Text Placeholder 4">
            <a:extLst>
              <a:ext uri="{FF2B5EF4-FFF2-40B4-BE49-F238E27FC236}">
                <a16:creationId xmlns:a16="http://schemas.microsoft.com/office/drawing/2014/main" id="{DCCD12B3-32BB-9248-8B02-CF552E503737}"/>
              </a:ext>
            </a:extLst>
          </p:cNvPr>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x-none"/>
              <a:t>Click to edit Master text styles</a:t>
            </a:r>
          </a:p>
        </p:txBody>
      </p:sp>
      <p:sp>
        <p:nvSpPr>
          <p:cNvPr id="6" name="Content Placeholder 5">
            <a:extLst>
              <a:ext uri="{FF2B5EF4-FFF2-40B4-BE49-F238E27FC236}">
                <a16:creationId xmlns:a16="http://schemas.microsoft.com/office/drawing/2014/main" id="{D1941A5F-9EC6-E944-BBAE-133E44673A68}"/>
              </a:ext>
            </a:extLst>
          </p:cNvPr>
          <p:cNvSpPr>
            <a:spLocks noGrp="1"/>
          </p:cNvSpPr>
          <p:nvPr>
            <p:ph sz="quarter" idx="4"/>
          </p:nvPr>
        </p:nvSpPr>
        <p:spPr>
          <a:xfrm>
            <a:off x="4629150" y="2505075"/>
            <a:ext cx="3887391" cy="2803904"/>
          </a:xfrm>
        </p:spPr>
        <p:txBody>
          <a:bodyPr/>
          <a:lstStyle/>
          <a:p>
            <a:pPr lvl="0"/>
            <a:r>
              <a:rPr lang="x-none" dirty="0"/>
              <a:t>Click to edit Master text styles</a:t>
            </a:r>
          </a:p>
          <a:p>
            <a:pPr lvl="1"/>
            <a:r>
              <a:rPr lang="x-none" dirty="0"/>
              <a:t>Second level</a:t>
            </a:r>
          </a:p>
          <a:p>
            <a:pPr lvl="2"/>
            <a:r>
              <a:rPr lang="x-none" dirty="0"/>
              <a:t>Third level</a:t>
            </a:r>
          </a:p>
          <a:p>
            <a:pPr lvl="3"/>
            <a:r>
              <a:rPr lang="x-none" dirty="0"/>
              <a:t>Fourth level</a:t>
            </a:r>
          </a:p>
        </p:txBody>
      </p:sp>
      <p:sp>
        <p:nvSpPr>
          <p:cNvPr id="7" name="Slide Number Placeholder 6"/>
          <p:cNvSpPr>
            <a:spLocks noGrp="1"/>
          </p:cNvSpPr>
          <p:nvPr>
            <p:ph type="sldNum" sz="quarter" idx="10"/>
          </p:nvPr>
        </p:nvSpPr>
        <p:spPr>
          <a:xfrm>
            <a:off x="171275" y="6341625"/>
            <a:ext cx="458567" cy="365125"/>
          </a:xfrm>
          <a:prstGeom prst="rect">
            <a:avLst/>
          </a:prstGeom>
        </p:spPr>
        <p:txBody>
          <a:bodyPr/>
          <a:lstStyle/>
          <a:p>
            <a:fld id="{6C941792-EA9C-4CDE-99E7-0D35249FA890}" type="slidenum">
              <a:rPr lang="en-ZA" smtClean="0"/>
              <a:pPr/>
              <a:t>‹#›</a:t>
            </a:fld>
            <a:endParaRPr lang="en-ZA"/>
          </a:p>
        </p:txBody>
      </p:sp>
    </p:spTree>
    <p:extLst>
      <p:ext uri="{BB962C8B-B14F-4D97-AF65-F5344CB8AC3E}">
        <p14:creationId xmlns:p14="http://schemas.microsoft.com/office/powerpoint/2010/main" val="17754610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6DA720-0099-EE4B-8F21-88A8D99D5600}"/>
              </a:ext>
            </a:extLst>
          </p:cNvPr>
          <p:cNvSpPr>
            <a:spLocks noGrp="1"/>
          </p:cNvSpPr>
          <p:nvPr>
            <p:ph type="title"/>
          </p:nvPr>
        </p:nvSpPr>
        <p:spPr>
          <a:xfrm>
            <a:off x="628650" y="365126"/>
            <a:ext cx="7886700" cy="1325563"/>
          </a:xfrm>
          <a:prstGeom prst="rect">
            <a:avLst/>
          </a:prstGeom>
        </p:spPr>
        <p:txBody>
          <a:bodyPr/>
          <a:lstStyle/>
          <a:p>
            <a:r>
              <a:rPr lang="x-none"/>
              <a:t>Click to edit Master title style</a:t>
            </a:r>
            <a:endParaRPr lang="en-US"/>
          </a:p>
        </p:txBody>
      </p:sp>
      <p:sp>
        <p:nvSpPr>
          <p:cNvPr id="3" name="Slide Number Placeholder 2"/>
          <p:cNvSpPr>
            <a:spLocks noGrp="1"/>
          </p:cNvSpPr>
          <p:nvPr>
            <p:ph type="sldNum" sz="quarter" idx="10"/>
          </p:nvPr>
        </p:nvSpPr>
        <p:spPr>
          <a:xfrm>
            <a:off x="170083" y="5990183"/>
            <a:ext cx="458567" cy="365125"/>
          </a:xfrm>
          <a:prstGeom prst="rect">
            <a:avLst/>
          </a:prstGeom>
        </p:spPr>
        <p:txBody>
          <a:bodyPr/>
          <a:lstStyle/>
          <a:p>
            <a:fld id="{6C941792-EA9C-4CDE-99E7-0D35249FA890}" type="slidenum">
              <a:rPr lang="en-ZA" smtClean="0"/>
              <a:pPr/>
              <a:t>‹#›</a:t>
            </a:fld>
            <a:endParaRPr lang="en-ZA"/>
          </a:p>
        </p:txBody>
      </p:sp>
    </p:spTree>
    <p:extLst>
      <p:ext uri="{BB962C8B-B14F-4D97-AF65-F5344CB8AC3E}">
        <p14:creationId xmlns:p14="http://schemas.microsoft.com/office/powerpoint/2010/main" val="30936614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a:xfrm>
            <a:off x="166899" y="6355307"/>
            <a:ext cx="458567" cy="365125"/>
          </a:xfrm>
          <a:prstGeom prst="rect">
            <a:avLst/>
          </a:prstGeom>
        </p:spPr>
        <p:txBody>
          <a:bodyPr/>
          <a:lstStyle/>
          <a:p>
            <a:fld id="{6C941792-EA9C-4CDE-99E7-0D35249FA890}" type="slidenum">
              <a:rPr lang="en-ZA" smtClean="0"/>
              <a:pPr/>
              <a:t>‹#›</a:t>
            </a:fld>
            <a:endParaRPr lang="en-ZA" dirty="0"/>
          </a:p>
        </p:txBody>
      </p:sp>
    </p:spTree>
    <p:extLst>
      <p:ext uri="{BB962C8B-B14F-4D97-AF65-F5344CB8AC3E}">
        <p14:creationId xmlns:p14="http://schemas.microsoft.com/office/powerpoint/2010/main" val="6583294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0775B1-76B6-204C-9D24-86F60E483166}"/>
              </a:ext>
            </a:extLst>
          </p:cNvPr>
          <p:cNvSpPr>
            <a:spLocks noGrp="1"/>
          </p:cNvSpPr>
          <p:nvPr>
            <p:ph type="title"/>
          </p:nvPr>
        </p:nvSpPr>
        <p:spPr>
          <a:xfrm>
            <a:off x="629841" y="457200"/>
            <a:ext cx="2949178" cy="1600200"/>
          </a:xfrm>
          <a:prstGeom prst="rect">
            <a:avLst/>
          </a:prstGeom>
        </p:spPr>
        <p:txBody>
          <a:bodyPr anchor="b"/>
          <a:lstStyle>
            <a:lvl1pPr>
              <a:defRPr sz="3200"/>
            </a:lvl1pPr>
          </a:lstStyle>
          <a:p>
            <a:r>
              <a:rPr lang="x-none"/>
              <a:t>Click to edit Master title style</a:t>
            </a:r>
            <a:endParaRPr lang="en-US"/>
          </a:p>
        </p:txBody>
      </p:sp>
      <p:sp>
        <p:nvSpPr>
          <p:cNvPr id="3" name="Content Placeholder 2">
            <a:extLst>
              <a:ext uri="{FF2B5EF4-FFF2-40B4-BE49-F238E27FC236}">
                <a16:creationId xmlns:a16="http://schemas.microsoft.com/office/drawing/2014/main" id="{313901E8-5353-2548-857E-FB8242FC3779}"/>
              </a:ext>
            </a:extLst>
          </p:cNvPr>
          <p:cNvSpPr>
            <a:spLocks noGrp="1"/>
          </p:cNvSpPr>
          <p:nvPr>
            <p:ph idx="1"/>
          </p:nvPr>
        </p:nvSpPr>
        <p:spPr>
          <a:xfrm>
            <a:off x="3887391" y="987426"/>
            <a:ext cx="4629150" cy="419872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4" name="Text Placeholder 3">
            <a:extLst>
              <a:ext uri="{FF2B5EF4-FFF2-40B4-BE49-F238E27FC236}">
                <a16:creationId xmlns:a16="http://schemas.microsoft.com/office/drawing/2014/main" id="{EA592C86-0DF6-2C4B-A7FD-3DD71DE866CB}"/>
              </a:ext>
            </a:extLst>
          </p:cNvPr>
          <p:cNvSpPr>
            <a:spLocks noGrp="1"/>
          </p:cNvSpPr>
          <p:nvPr>
            <p:ph type="body" sz="half" idx="2"/>
          </p:nvPr>
        </p:nvSpPr>
        <p:spPr>
          <a:xfrm>
            <a:off x="629841" y="2057401"/>
            <a:ext cx="2949178" cy="312874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x-none"/>
              <a:t>Click to edit Master text styles</a:t>
            </a:r>
          </a:p>
        </p:txBody>
      </p:sp>
      <p:sp>
        <p:nvSpPr>
          <p:cNvPr id="5" name="Slide Number Placeholder 4"/>
          <p:cNvSpPr>
            <a:spLocks noGrp="1"/>
          </p:cNvSpPr>
          <p:nvPr>
            <p:ph type="sldNum" sz="quarter" idx="10"/>
          </p:nvPr>
        </p:nvSpPr>
        <p:spPr>
          <a:xfrm>
            <a:off x="8103809" y="6258479"/>
            <a:ext cx="458567" cy="365125"/>
          </a:xfrm>
          <a:prstGeom prst="rect">
            <a:avLst/>
          </a:prstGeom>
        </p:spPr>
        <p:txBody>
          <a:bodyPr/>
          <a:lstStyle/>
          <a:p>
            <a:fld id="{6C941792-EA9C-4CDE-99E7-0D35249FA890}" type="slidenum">
              <a:rPr lang="en-ZA" smtClean="0"/>
              <a:pPr/>
              <a:t>‹#›</a:t>
            </a:fld>
            <a:endParaRPr lang="en-ZA"/>
          </a:p>
        </p:txBody>
      </p:sp>
    </p:spTree>
    <p:extLst>
      <p:ext uri="{BB962C8B-B14F-4D97-AF65-F5344CB8AC3E}">
        <p14:creationId xmlns:p14="http://schemas.microsoft.com/office/powerpoint/2010/main" val="41303609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96DE2-D20F-E242-B86D-FD26DCE1D4F9}"/>
              </a:ext>
            </a:extLst>
          </p:cNvPr>
          <p:cNvSpPr>
            <a:spLocks noGrp="1"/>
          </p:cNvSpPr>
          <p:nvPr>
            <p:ph type="title"/>
          </p:nvPr>
        </p:nvSpPr>
        <p:spPr>
          <a:xfrm>
            <a:off x="629841" y="457200"/>
            <a:ext cx="2949178" cy="1600200"/>
          </a:xfrm>
          <a:prstGeom prst="rect">
            <a:avLst/>
          </a:prstGeom>
        </p:spPr>
        <p:txBody>
          <a:bodyPr anchor="b"/>
          <a:lstStyle>
            <a:lvl1pPr>
              <a:defRPr sz="3200"/>
            </a:lvl1pPr>
          </a:lstStyle>
          <a:p>
            <a:r>
              <a:rPr lang="x-none"/>
              <a:t>Click to edit Master title style</a:t>
            </a:r>
            <a:endParaRPr lang="en-US"/>
          </a:p>
        </p:txBody>
      </p:sp>
      <p:sp>
        <p:nvSpPr>
          <p:cNvPr id="3" name="Picture Placeholder 2">
            <a:extLst>
              <a:ext uri="{FF2B5EF4-FFF2-40B4-BE49-F238E27FC236}">
                <a16:creationId xmlns:a16="http://schemas.microsoft.com/office/drawing/2014/main" id="{73D8E142-FAB7-4243-BD42-162812857D03}"/>
              </a:ext>
            </a:extLst>
          </p:cNvPr>
          <p:cNvSpPr>
            <a:spLocks noGrp="1"/>
          </p:cNvSpPr>
          <p:nvPr>
            <p:ph type="pic" idx="1"/>
          </p:nvPr>
        </p:nvSpPr>
        <p:spPr>
          <a:xfrm>
            <a:off x="3887391" y="987426"/>
            <a:ext cx="4629150" cy="396562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x-none"/>
              <a:t>Drag picture to placeholder or click icon to add</a:t>
            </a:r>
            <a:endParaRPr lang="en-US"/>
          </a:p>
        </p:txBody>
      </p:sp>
      <p:sp>
        <p:nvSpPr>
          <p:cNvPr id="4" name="Text Placeholder 3">
            <a:extLst>
              <a:ext uri="{FF2B5EF4-FFF2-40B4-BE49-F238E27FC236}">
                <a16:creationId xmlns:a16="http://schemas.microsoft.com/office/drawing/2014/main" id="{97578C0E-0D30-E242-A662-399DAAE50004}"/>
              </a:ext>
            </a:extLst>
          </p:cNvPr>
          <p:cNvSpPr>
            <a:spLocks noGrp="1"/>
          </p:cNvSpPr>
          <p:nvPr>
            <p:ph type="body" sz="half" idx="2"/>
          </p:nvPr>
        </p:nvSpPr>
        <p:spPr>
          <a:xfrm>
            <a:off x="629841" y="2057400"/>
            <a:ext cx="2949178" cy="310145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x-none"/>
              <a:t>Click to edit Master text styles</a:t>
            </a:r>
          </a:p>
        </p:txBody>
      </p:sp>
      <p:sp>
        <p:nvSpPr>
          <p:cNvPr id="5" name="Slide Number Placeholder 4"/>
          <p:cNvSpPr>
            <a:spLocks noGrp="1"/>
          </p:cNvSpPr>
          <p:nvPr>
            <p:ph type="sldNum" sz="quarter" idx="10"/>
          </p:nvPr>
        </p:nvSpPr>
        <p:spPr>
          <a:xfrm>
            <a:off x="8160540" y="6332628"/>
            <a:ext cx="458567" cy="365125"/>
          </a:xfrm>
          <a:prstGeom prst="rect">
            <a:avLst/>
          </a:prstGeom>
        </p:spPr>
        <p:txBody>
          <a:bodyPr/>
          <a:lstStyle/>
          <a:p>
            <a:fld id="{6C941792-EA9C-4CDE-99E7-0D35249FA890}" type="slidenum">
              <a:rPr lang="en-ZA" smtClean="0"/>
              <a:pPr/>
              <a:t>‹#›</a:t>
            </a:fld>
            <a:endParaRPr lang="en-ZA" dirty="0"/>
          </a:p>
        </p:txBody>
      </p:sp>
    </p:spTree>
    <p:extLst>
      <p:ext uri="{BB962C8B-B14F-4D97-AF65-F5344CB8AC3E}">
        <p14:creationId xmlns:p14="http://schemas.microsoft.com/office/powerpoint/2010/main" val="33287566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F05A2FC-C872-E84B-931F-F522A4ABB37B}"/>
              </a:ext>
            </a:extLst>
          </p:cNvPr>
          <p:cNvSpPr>
            <a:spLocks noGrp="1"/>
          </p:cNvSpPr>
          <p:nvPr>
            <p:ph type="body" idx="1"/>
          </p:nvPr>
        </p:nvSpPr>
        <p:spPr>
          <a:xfrm>
            <a:off x="628650" y="1818826"/>
            <a:ext cx="7886700" cy="4168775"/>
          </a:xfrm>
          <a:prstGeom prst="rect">
            <a:avLst/>
          </a:prstGeom>
        </p:spPr>
        <p:txBody>
          <a:bodyPr vert="horz" lIns="91440" tIns="45720" rIns="91440" bIns="45720" rtlCol="0">
            <a:normAutofit/>
          </a:bodyPr>
          <a:lstStyle/>
          <a:p>
            <a:pPr lvl="0"/>
            <a:r>
              <a:rPr lang="en-US" dirty="0"/>
              <a:t>Edit Master text styles</a:t>
            </a:r>
          </a:p>
          <a:p>
            <a:pPr lvl="1"/>
            <a:r>
              <a:rPr lang="en-US" dirty="0"/>
              <a:t>Second level: body text</a:t>
            </a:r>
          </a:p>
          <a:p>
            <a:pPr lvl="2"/>
            <a:r>
              <a:rPr lang="en-US" dirty="0"/>
              <a:t>Third level: body text (</a:t>
            </a:r>
            <a:r>
              <a:rPr lang="en-US" dirty="0" err="1"/>
              <a:t>ie</a:t>
            </a:r>
            <a:r>
              <a:rPr lang="en-US" dirty="0"/>
              <a:t> bullets and quotes)</a:t>
            </a:r>
          </a:p>
          <a:p>
            <a:pPr lvl="3"/>
            <a:r>
              <a:rPr lang="en-US" dirty="0"/>
              <a:t>Fourth level: figures and captions </a:t>
            </a:r>
          </a:p>
        </p:txBody>
      </p:sp>
      <p:sp>
        <p:nvSpPr>
          <p:cNvPr id="14" name="Title Placeholder 13">
            <a:extLst>
              <a:ext uri="{FF2B5EF4-FFF2-40B4-BE49-F238E27FC236}">
                <a16:creationId xmlns:a16="http://schemas.microsoft.com/office/drawing/2014/main" id="{85634A95-7783-2F49-B6A1-02A6DAE515EF}"/>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x-none" dirty="0"/>
              <a:t>Click to edit Master title style</a:t>
            </a:r>
            <a:endParaRPr lang="en-US" dirty="0"/>
          </a:p>
        </p:txBody>
      </p:sp>
      <p:sp>
        <p:nvSpPr>
          <p:cNvPr id="11" name="Slide Number Placeholder 7"/>
          <p:cNvSpPr>
            <a:spLocks noGrp="1"/>
          </p:cNvSpPr>
          <p:nvPr>
            <p:ph type="sldNum" sz="quarter" idx="4"/>
          </p:nvPr>
        </p:nvSpPr>
        <p:spPr>
          <a:xfrm>
            <a:off x="8231140" y="6128085"/>
            <a:ext cx="502707" cy="400271"/>
          </a:xfrm>
          <a:prstGeom prst="rect">
            <a:avLst/>
          </a:prstGeom>
        </p:spPr>
        <p:txBody>
          <a:bodyPr vert="horz" lIns="91440" tIns="45720" rIns="91440" bIns="45720" rtlCol="0" anchor="ctr"/>
          <a:lstStyle>
            <a:lvl1pPr algn="r">
              <a:defRPr lang="en-ZA" smtClean="0">
                <a:solidFill>
                  <a:srgbClr val="05334E"/>
                </a:solidFill>
                <a:latin typeface="Source Sans Pro" panose="020B0503030403020204" pitchFamily="34" charset="0"/>
                <a:ea typeface="Source Sans Pro" panose="020B0503030403020204" pitchFamily="34" charset="0"/>
              </a:defRPr>
            </a:lvl1pPr>
          </a:lstStyle>
          <a:p>
            <a:fld id="{6C941792-EA9C-4CDE-99E7-0D35249FA890}" type="slidenum">
              <a:rPr lang="uk-UA" smtClean="0"/>
              <a:pPr/>
              <a:t>‹#›</a:t>
            </a:fld>
            <a:endParaRPr lang="uk-UA" dirty="0"/>
          </a:p>
        </p:txBody>
      </p:sp>
      <p:pic>
        <p:nvPicPr>
          <p:cNvPr id="6" name="Picture 5"/>
          <p:cNvPicPr>
            <a:picLocks noChangeAspect="1"/>
          </p:cNvPicPr>
          <p:nvPr userDrawn="1"/>
        </p:nvPicPr>
        <p:blipFill rotWithShape="1">
          <a:blip r:embed="rId16" cstate="screen">
            <a:extLst>
              <a:ext uri="{28A0092B-C50C-407E-A947-70E740481C1C}">
                <a14:useLocalDpi xmlns:a14="http://schemas.microsoft.com/office/drawing/2010/main"/>
              </a:ext>
            </a:extLst>
          </a:blip>
          <a:srcRect/>
          <a:stretch/>
        </p:blipFill>
        <p:spPr>
          <a:xfrm>
            <a:off x="3567043" y="5916573"/>
            <a:ext cx="5002686" cy="941426"/>
          </a:xfrm>
          <a:prstGeom prst="rect">
            <a:avLst/>
          </a:prstGeom>
        </p:spPr>
      </p:pic>
    </p:spTree>
    <p:extLst>
      <p:ext uri="{BB962C8B-B14F-4D97-AF65-F5344CB8AC3E}">
        <p14:creationId xmlns:p14="http://schemas.microsoft.com/office/powerpoint/2010/main" val="29294888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59" r:id="rId11"/>
    <p:sldLayoutId id="2147483661" r:id="rId12"/>
    <p:sldLayoutId id="2147483662" r:id="rId13"/>
    <p:sldLayoutId id="2147483663" r:id="rId14"/>
  </p:sldLayoutIdLst>
  <p:hf hdr="0" ftr="0" dt="0"/>
  <p:txStyles>
    <p:titleStyle>
      <a:lvl1pPr algn="l" defTabSz="914400" rtl="0" eaLnBrk="1" latinLnBrk="0" hangingPunct="1">
        <a:lnSpc>
          <a:spcPct val="90000"/>
        </a:lnSpc>
        <a:spcBef>
          <a:spcPct val="0"/>
        </a:spcBef>
        <a:buNone/>
        <a:defRPr sz="3600" b="1" i="0" kern="1200">
          <a:solidFill>
            <a:srgbClr val="05324E"/>
          </a:solidFill>
          <a:latin typeface="DIN Bold"/>
          <a:ea typeface="Source Sans Pro" panose="020B0503030403020204" pitchFamily="34" charset="0"/>
          <a:cs typeface="DIN Bold"/>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rgbClr val="557284"/>
          </a:solidFill>
          <a:latin typeface="DIN 2014"/>
          <a:ea typeface="Source Sans Pro" panose="020B0503030403020204" pitchFamily="34" charset="0"/>
          <a:cs typeface="DIN 2014"/>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rgbClr val="557284"/>
          </a:solidFill>
          <a:latin typeface="DIN 2014"/>
          <a:ea typeface="Source Sans Pro" panose="020B0503030403020204" pitchFamily="34" charset="0"/>
          <a:cs typeface="DIN 2014"/>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baseline="0">
          <a:solidFill>
            <a:srgbClr val="557284"/>
          </a:solidFill>
          <a:latin typeface="DIN 2014"/>
          <a:ea typeface="Source Sans Pro" panose="020B0503030403020204" pitchFamily="34" charset="0"/>
          <a:cs typeface="DIN 2014"/>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baseline="0">
          <a:solidFill>
            <a:srgbClr val="8DC740"/>
          </a:solidFill>
          <a:latin typeface="DIN 2014"/>
          <a:ea typeface="Source Sans Pro" panose="020B0503030403020204" pitchFamily="34" charset="0"/>
          <a:cs typeface="DIN 2014"/>
        </a:defRPr>
      </a:lvl4pPr>
      <a:lvl5pPr marL="2057400" indent="-228600" algn="l" defTabSz="914400" rtl="0" eaLnBrk="1" latinLnBrk="0" hangingPunct="1">
        <a:lnSpc>
          <a:spcPct val="90000"/>
        </a:lnSpc>
        <a:spcBef>
          <a:spcPts val="500"/>
        </a:spcBef>
        <a:buFont typeface="Arial" panose="020B0604020202020204" pitchFamily="34" charset="0"/>
        <a:buChar char="•"/>
        <a:defRPr sz="1200" b="0" i="0" kern="1200">
          <a:solidFill>
            <a:srgbClr val="8DC740"/>
          </a:solidFill>
          <a:latin typeface="Arial"/>
          <a:ea typeface="Source Sans Pro" panose="020B0503030403020204" pitchFamily="34" charset="0"/>
          <a:cs typeface="Arial"/>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chart" Target="../charts/chart2.xml"/><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image" Target="../media/image5.png"/><Relationship Id="rId5" Type="http://schemas.openxmlformats.org/officeDocument/2006/relationships/image" Target="../media/image17.png"/><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3" Type="http://schemas.openxmlformats.org/officeDocument/2006/relationships/hyperlink" Target="https://www.globalgreenbondpartnership.org/about-us" TargetMode="External"/><Relationship Id="rId2" Type="http://schemas.openxmlformats.org/officeDocument/2006/relationships/hyperlink" Target="https://www.globalgreenbondpartnership.org/green-bond-roadmap" TargetMode="Externa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2" Type="http://schemas.openxmlformats.org/officeDocument/2006/relationships/image" Target="../media/image23.tif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4.tif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6.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8.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hyperlink" Target="mailto:rob.fowler@climatebonds.net" TargetMode="External"/><Relationship Id="rId2" Type="http://schemas.openxmlformats.org/officeDocument/2006/relationships/hyperlink" Target="mailto:alexia@electric.capital" TargetMode="Externa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hyperlink" Target="mailto:olumide.lala@climatebonds.net"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4.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1.jpe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3.xml"/><Relationship Id="rId5" Type="http://schemas.openxmlformats.org/officeDocument/2006/relationships/image" Target="../media/image5.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971E90-866B-E547-9B3C-9980D49602FF}"/>
              </a:ext>
            </a:extLst>
          </p:cNvPr>
          <p:cNvSpPr>
            <a:spLocks noGrp="1"/>
          </p:cNvSpPr>
          <p:nvPr>
            <p:ph type="ctrTitle"/>
          </p:nvPr>
        </p:nvSpPr>
        <p:spPr/>
        <p:txBody>
          <a:bodyPr/>
          <a:lstStyle/>
          <a:p>
            <a:r>
              <a:rPr lang="en-US" dirty="0"/>
              <a:t>  </a:t>
            </a:r>
          </a:p>
        </p:txBody>
      </p:sp>
      <p:sp>
        <p:nvSpPr>
          <p:cNvPr id="3" name="Subtitle 2">
            <a:extLst>
              <a:ext uri="{FF2B5EF4-FFF2-40B4-BE49-F238E27FC236}">
                <a16:creationId xmlns:a16="http://schemas.microsoft.com/office/drawing/2014/main" id="{6675966A-6651-1B4A-89A8-BD5CDFB397BC}"/>
              </a:ext>
            </a:extLst>
          </p:cNvPr>
          <p:cNvSpPr>
            <a:spLocks noGrp="1"/>
          </p:cNvSpPr>
          <p:nvPr>
            <p:ph type="subTitle" idx="1"/>
          </p:nvPr>
        </p:nvSpPr>
        <p:spPr>
          <a:xfrm>
            <a:off x="489347" y="1122363"/>
            <a:ext cx="8174875" cy="4206875"/>
          </a:xfrm>
        </p:spPr>
        <p:txBody>
          <a:bodyPr>
            <a:normAutofit fontScale="70000" lnSpcReduction="20000"/>
          </a:bodyPr>
          <a:lstStyle/>
          <a:p>
            <a:r>
              <a:rPr lang="en-US" sz="7600" b="1" dirty="0"/>
              <a:t>A Roadmap to Green Bonds Readiness</a:t>
            </a:r>
            <a:r>
              <a:rPr lang="en-US" sz="11400" b="1" dirty="0"/>
              <a:t> </a:t>
            </a:r>
            <a:br>
              <a:rPr lang="en-US" sz="3600" dirty="0"/>
            </a:br>
            <a:br>
              <a:rPr lang="en-US" sz="5900" dirty="0"/>
            </a:br>
            <a:r>
              <a:rPr lang="en-US" sz="5900" dirty="0"/>
              <a:t>November 2019</a:t>
            </a:r>
          </a:p>
          <a:p>
            <a:endParaRPr lang="en-US" sz="5900" dirty="0"/>
          </a:p>
          <a:p>
            <a:r>
              <a:rPr lang="en-US" sz="2600" dirty="0"/>
              <a:t>Alexia Kelly - Co-Chair, LEDS GP FWG &amp; CEO, Electric Capital Management</a:t>
            </a:r>
          </a:p>
          <a:p>
            <a:r>
              <a:rPr lang="en-US" sz="2600" dirty="0"/>
              <a:t>Rob Fowler - Training &amp; Advisory Lead, CBI</a:t>
            </a:r>
          </a:p>
          <a:p>
            <a:r>
              <a:rPr lang="en-US" sz="2600" dirty="0" err="1"/>
              <a:t>Olumide</a:t>
            </a:r>
            <a:r>
              <a:rPr lang="en-US" sz="2600" dirty="0"/>
              <a:t> </a:t>
            </a:r>
            <a:r>
              <a:rPr lang="en-US" sz="2600" dirty="0" err="1"/>
              <a:t>Lala</a:t>
            </a:r>
            <a:r>
              <a:rPr lang="en-US" sz="2600" dirty="0"/>
              <a:t> - African </a:t>
            </a:r>
            <a:r>
              <a:rPr lang="en-US" sz="2600" dirty="0" err="1"/>
              <a:t>Programme</a:t>
            </a:r>
            <a:r>
              <a:rPr lang="en-US" sz="2600" dirty="0"/>
              <a:t> Manager, CBI</a:t>
            </a:r>
          </a:p>
        </p:txBody>
      </p:sp>
      <p:pic>
        <p:nvPicPr>
          <p:cNvPr id="8" name="Picture 7"/>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89347" y="5316401"/>
            <a:ext cx="3024389" cy="1442821"/>
          </a:xfrm>
          <a:prstGeom prst="rect">
            <a:avLst/>
          </a:prstGeom>
        </p:spPr>
      </p:pic>
    </p:spTree>
    <p:extLst>
      <p:ext uri="{BB962C8B-B14F-4D97-AF65-F5344CB8AC3E}">
        <p14:creationId xmlns:p14="http://schemas.microsoft.com/office/powerpoint/2010/main" val="6838371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23528" y="548680"/>
            <a:ext cx="8314592" cy="836613"/>
          </a:xfrm>
          <a:noFill/>
          <a:ln w="9525">
            <a:noFill/>
            <a:miter lim="800000"/>
            <a:headEnd/>
            <a:tailEnd/>
          </a:ln>
        </p:spPr>
        <p:txBody>
          <a:bodyPr vert="horz" wrap="square" lIns="91438" tIns="45719" rIns="91438" bIns="45719" numCol="1" anchor="t" anchorCtr="0" compatLnSpc="1">
            <a:prstTxWarp prst="textNoShape">
              <a:avLst/>
            </a:prstTxWarp>
            <a:noAutofit/>
          </a:bodyPr>
          <a:lstStyle/>
          <a:p>
            <a:r>
              <a:rPr lang="en-US" b="1" dirty="0">
                <a:ea typeface="ＭＳ Ｐゴシック" charset="-128"/>
                <a:cs typeface="ＭＳ Ｐゴシック" charset="-128"/>
              </a:rPr>
              <a:t>Green Bonds are growing fast globally</a:t>
            </a:r>
          </a:p>
        </p:txBody>
      </p:sp>
      <p:sp>
        <p:nvSpPr>
          <p:cNvPr id="5" name="Subtitle 2"/>
          <p:cNvSpPr>
            <a:spLocks noGrp="1"/>
          </p:cNvSpPr>
          <p:nvPr>
            <p:ph sz="quarter" idx="13"/>
          </p:nvPr>
        </p:nvSpPr>
        <p:spPr>
          <a:xfrm>
            <a:off x="381000" y="1700808"/>
            <a:ext cx="2534817" cy="4623792"/>
          </a:xfrm>
        </p:spPr>
        <p:txBody>
          <a:bodyPr>
            <a:noAutofit/>
          </a:bodyPr>
          <a:lstStyle/>
          <a:p>
            <a:pPr algn="l">
              <a:lnSpc>
                <a:spcPct val="100000"/>
              </a:lnSpc>
              <a:spcBef>
                <a:spcPts val="600"/>
              </a:spcBef>
            </a:pPr>
            <a:r>
              <a:rPr lang="en-US" b="1" dirty="0">
                <a:solidFill>
                  <a:srgbClr val="376092"/>
                </a:solidFill>
                <a:ea typeface="ＭＳ Ｐゴシック" charset="-128"/>
                <a:cs typeface="ＭＳ Ｐゴシック" charset="-128"/>
              </a:rPr>
              <a:t>USD171bn in 2018</a:t>
            </a:r>
          </a:p>
          <a:p>
            <a:pPr algn="l">
              <a:lnSpc>
                <a:spcPct val="100000"/>
              </a:lnSpc>
              <a:spcBef>
                <a:spcPts val="600"/>
              </a:spcBef>
            </a:pPr>
            <a:r>
              <a:rPr lang="en-US" b="1" dirty="0">
                <a:solidFill>
                  <a:srgbClr val="376092"/>
                </a:solidFill>
                <a:ea typeface="ＭＳ Ｐゴシック" charset="-128"/>
                <a:cs typeface="ＭＳ Ｐゴシック" charset="-128"/>
              </a:rPr>
              <a:t>USD188bn in 2019 so far</a:t>
            </a:r>
          </a:p>
          <a:p>
            <a:pPr algn="l">
              <a:lnSpc>
                <a:spcPct val="100000"/>
              </a:lnSpc>
              <a:spcBef>
                <a:spcPts val="600"/>
              </a:spcBef>
            </a:pPr>
            <a:r>
              <a:rPr lang="en-US" b="1" dirty="0">
                <a:solidFill>
                  <a:srgbClr val="376092"/>
                </a:solidFill>
                <a:ea typeface="ＭＳ Ｐゴシック" charset="-128"/>
                <a:cs typeface="ＭＳ Ｐゴシック" charset="-128"/>
              </a:rPr>
              <a:t>Cumulative issuance to date: USD705bn</a:t>
            </a:r>
          </a:p>
          <a:p>
            <a:pPr>
              <a:spcBef>
                <a:spcPts val="600"/>
              </a:spcBef>
            </a:pPr>
            <a:endParaRPr lang="en-US" sz="1100" b="1" dirty="0">
              <a:solidFill>
                <a:srgbClr val="376092"/>
              </a:solidFill>
              <a:ea typeface="ＭＳ Ｐゴシック" charset="-128"/>
              <a:cs typeface="ＭＳ Ｐゴシック" charset="-128"/>
            </a:endParaRPr>
          </a:p>
          <a:p>
            <a:pPr algn="l">
              <a:lnSpc>
                <a:spcPct val="100000"/>
              </a:lnSpc>
              <a:spcBef>
                <a:spcPts val="600"/>
              </a:spcBef>
            </a:pPr>
            <a:r>
              <a:rPr lang="en-US" b="1" dirty="0">
                <a:solidFill>
                  <a:srgbClr val="376092"/>
                </a:solidFill>
                <a:ea typeface="ＭＳ Ｐゴシック" charset="-128"/>
                <a:cs typeface="ＭＳ Ｐゴシック" charset="-128"/>
              </a:rPr>
              <a:t>56 countries now</a:t>
            </a:r>
          </a:p>
          <a:p>
            <a:pPr algn="l">
              <a:lnSpc>
                <a:spcPct val="100000"/>
              </a:lnSpc>
              <a:spcBef>
                <a:spcPts val="600"/>
              </a:spcBef>
            </a:pPr>
            <a:r>
              <a:rPr lang="en-US" b="1" dirty="0">
                <a:solidFill>
                  <a:srgbClr val="376092"/>
                </a:solidFill>
                <a:ea typeface="ＭＳ Ｐゴシック" charset="-128"/>
                <a:cs typeface="ＭＳ Ｐゴシック" charset="-128"/>
              </a:rPr>
              <a:t>4 new markets in 2019: Russia, Barbados, Panama and Kenya</a:t>
            </a:r>
          </a:p>
          <a:p>
            <a:pPr algn="l">
              <a:lnSpc>
                <a:spcPct val="100000"/>
              </a:lnSpc>
              <a:spcBef>
                <a:spcPts val="600"/>
              </a:spcBef>
            </a:pPr>
            <a:endParaRPr lang="en-US" sz="1100" b="1" dirty="0">
              <a:solidFill>
                <a:srgbClr val="376092"/>
              </a:solidFill>
              <a:ea typeface="ＭＳ Ｐゴシック" charset="-128"/>
              <a:cs typeface="ＭＳ Ｐゴシック" charset="-128"/>
            </a:endParaRPr>
          </a:p>
          <a:p>
            <a:pPr algn="l">
              <a:lnSpc>
                <a:spcPct val="100000"/>
              </a:lnSpc>
              <a:spcBef>
                <a:spcPts val="600"/>
              </a:spcBef>
            </a:pPr>
            <a:r>
              <a:rPr lang="en-US" b="1" dirty="0">
                <a:solidFill>
                  <a:srgbClr val="376092"/>
                </a:solidFill>
                <a:ea typeface="ＭＳ Ｐゴシック" charset="-128"/>
                <a:cs typeface="ＭＳ Ｐゴシック" charset="-128"/>
              </a:rPr>
              <a:t>822 issuers to date</a:t>
            </a:r>
          </a:p>
          <a:p>
            <a:pPr lvl="1">
              <a:lnSpc>
                <a:spcPct val="100000"/>
              </a:lnSpc>
              <a:spcBef>
                <a:spcPts val="600"/>
              </a:spcBef>
            </a:pPr>
            <a:r>
              <a:rPr lang="en-US" b="1" dirty="0">
                <a:solidFill>
                  <a:srgbClr val="376092"/>
                </a:solidFill>
                <a:ea typeface="ＭＳ Ｐゴシック" charset="-128"/>
                <a:cs typeface="ＭＳ Ｐゴシック" charset="-128"/>
              </a:rPr>
              <a:t>165 debuts in 2019</a:t>
            </a:r>
          </a:p>
          <a:p>
            <a:pPr lvl="1">
              <a:spcBef>
                <a:spcPts val="600"/>
              </a:spcBef>
            </a:pPr>
            <a:r>
              <a:rPr lang="en-US" b="1" dirty="0">
                <a:solidFill>
                  <a:srgbClr val="376092"/>
                </a:solidFill>
                <a:ea typeface="ＭＳ Ｐゴシック" charset="-128"/>
                <a:cs typeface="ＭＳ Ｐゴシック" charset="-128"/>
              </a:rPr>
              <a:t>222 debuts in 2018</a:t>
            </a:r>
          </a:p>
        </p:txBody>
      </p:sp>
      <p:graphicFrame>
        <p:nvGraphicFramePr>
          <p:cNvPr id="6" name="Chart 5">
            <a:extLst>
              <a:ext uri="{FF2B5EF4-FFF2-40B4-BE49-F238E27FC236}">
                <a16:creationId xmlns:a16="http://schemas.microsoft.com/office/drawing/2014/main" id="{00000000-0008-0000-0900-000003000000}"/>
              </a:ext>
            </a:extLst>
          </p:cNvPr>
          <p:cNvGraphicFramePr>
            <a:graphicFrameLocks/>
          </p:cNvGraphicFramePr>
          <p:nvPr/>
        </p:nvGraphicFramePr>
        <p:xfrm>
          <a:off x="3059832" y="1378852"/>
          <a:ext cx="5703168" cy="4861249"/>
        </p:xfrm>
        <a:graphic>
          <a:graphicData uri="http://schemas.openxmlformats.org/drawingml/2006/chart">
            <c:chart xmlns:c="http://schemas.openxmlformats.org/drawingml/2006/chart" xmlns:r="http://schemas.openxmlformats.org/officeDocument/2006/relationships" r:id="rId3"/>
          </a:graphicData>
        </a:graphic>
      </p:graphicFrame>
      <p:pic>
        <p:nvPicPr>
          <p:cNvPr id="7" name="Picture 6" descr="CBI_logo.png">
            <a:extLst>
              <a:ext uri="{FF2B5EF4-FFF2-40B4-BE49-F238E27FC236}">
                <a16:creationId xmlns:a16="http://schemas.microsoft.com/office/drawing/2014/main" id="{C558CCA9-5107-3E44-8908-DA6FABB5231D}"/>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36985" y="6309320"/>
            <a:ext cx="1761995" cy="317187"/>
          </a:xfrm>
          <a:prstGeom prst="rect">
            <a:avLst/>
          </a:prstGeom>
          <a:noFill/>
          <a:ln w="9525">
            <a:noFill/>
            <a:miter lim="800000"/>
            <a:headEnd/>
            <a:tailEnd/>
          </a:ln>
        </p:spPr>
      </p:pic>
    </p:spTree>
    <p:extLst>
      <p:ext uri="{BB962C8B-B14F-4D97-AF65-F5344CB8AC3E}">
        <p14:creationId xmlns:p14="http://schemas.microsoft.com/office/powerpoint/2010/main" val="41645188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 name="Subtitle 2"/>
          <p:cNvSpPr txBox="1">
            <a:spLocks noGrp="1"/>
          </p:cNvSpPr>
          <p:nvPr>
            <p:ph type="body" sz="half" idx="4294967295"/>
          </p:nvPr>
        </p:nvSpPr>
        <p:spPr>
          <a:xfrm>
            <a:off x="350977" y="1371600"/>
            <a:ext cx="3567185" cy="4876800"/>
          </a:xfrm>
          <a:prstGeom prst="rect">
            <a:avLst/>
          </a:prstGeom>
        </p:spPr>
        <p:txBody>
          <a:bodyPr/>
          <a:lstStyle/>
          <a:p>
            <a:pPr marL="0" indent="0">
              <a:lnSpc>
                <a:spcPct val="81000"/>
              </a:lnSpc>
              <a:buNone/>
              <a:defRPr sz="1600" b="1">
                <a:solidFill>
                  <a:srgbClr val="3068A5"/>
                </a:solidFill>
              </a:defRPr>
            </a:pPr>
            <a:r>
              <a:rPr dirty="0">
                <a:solidFill>
                  <a:srgbClr val="000000"/>
                </a:solidFill>
                <a:latin typeface="Calibri "/>
                <a:cs typeface="Calibri "/>
              </a:rPr>
              <a:t>Key players:</a:t>
            </a:r>
          </a:p>
          <a:p>
            <a:pPr marL="285742" indent="-285742">
              <a:lnSpc>
                <a:spcPct val="81000"/>
              </a:lnSpc>
              <a:buSzPct val="100000"/>
              <a:buFont typeface="Arial"/>
              <a:buChar char="•"/>
              <a:defRPr sz="1600" b="1">
                <a:solidFill>
                  <a:srgbClr val="3068A5"/>
                </a:solidFill>
              </a:defRPr>
            </a:pPr>
            <a:r>
              <a:rPr dirty="0">
                <a:solidFill>
                  <a:srgbClr val="000000"/>
                </a:solidFill>
                <a:latin typeface="Calibri Light"/>
                <a:cs typeface="Calibri Light"/>
              </a:rPr>
              <a:t>Development banks </a:t>
            </a:r>
          </a:p>
          <a:p>
            <a:pPr marL="549259" lvl="1" indent="-285742">
              <a:lnSpc>
                <a:spcPct val="81000"/>
              </a:lnSpc>
              <a:spcBef>
                <a:spcPts val="300"/>
              </a:spcBef>
              <a:buFont typeface="Arial"/>
              <a:defRPr sz="1600">
                <a:solidFill>
                  <a:srgbClr val="3068A5"/>
                </a:solidFill>
              </a:defRPr>
            </a:pPr>
            <a:r>
              <a:rPr dirty="0">
                <a:solidFill>
                  <a:srgbClr val="000000"/>
                </a:solidFill>
                <a:latin typeface="Calibri Light"/>
                <a:cs typeface="Calibri Light"/>
              </a:rPr>
              <a:t>Initiated green bond market. Still active in Emerging Markets</a:t>
            </a:r>
          </a:p>
          <a:p>
            <a:pPr marL="549259" lvl="1" indent="-285742">
              <a:lnSpc>
                <a:spcPct val="81000"/>
              </a:lnSpc>
              <a:spcBef>
                <a:spcPts val="300"/>
              </a:spcBef>
              <a:buFont typeface="Arial"/>
              <a:defRPr sz="1600">
                <a:solidFill>
                  <a:srgbClr val="3068A5"/>
                </a:solidFill>
              </a:defRPr>
            </a:pPr>
            <a:r>
              <a:rPr dirty="0">
                <a:solidFill>
                  <a:srgbClr val="000000"/>
                </a:solidFill>
                <a:latin typeface="Calibri Light"/>
                <a:cs typeface="Calibri Light"/>
              </a:rPr>
              <a:t>EIB is largest issuer</a:t>
            </a:r>
          </a:p>
          <a:p>
            <a:pPr marL="549259" lvl="1" indent="-285742">
              <a:lnSpc>
                <a:spcPct val="81000"/>
              </a:lnSpc>
              <a:spcBef>
                <a:spcPts val="300"/>
              </a:spcBef>
              <a:buFont typeface="Arial"/>
              <a:defRPr sz="1600">
                <a:solidFill>
                  <a:srgbClr val="3068A5"/>
                </a:solidFill>
              </a:defRPr>
            </a:pPr>
            <a:r>
              <a:rPr dirty="0">
                <a:solidFill>
                  <a:srgbClr val="000000"/>
                </a:solidFill>
                <a:latin typeface="Calibri Light"/>
                <a:cs typeface="Calibri Light"/>
              </a:rPr>
              <a:t>IFC now mainly EM GB investor</a:t>
            </a:r>
          </a:p>
          <a:p>
            <a:pPr marL="285742" indent="-285742">
              <a:lnSpc>
                <a:spcPct val="81000"/>
              </a:lnSpc>
              <a:buSzPct val="100000"/>
              <a:buFont typeface="Arial"/>
              <a:buChar char="•"/>
              <a:defRPr sz="1600" b="1">
                <a:solidFill>
                  <a:srgbClr val="3068A5"/>
                </a:solidFill>
              </a:defRPr>
            </a:pPr>
            <a:r>
              <a:rPr dirty="0">
                <a:solidFill>
                  <a:srgbClr val="000000"/>
                </a:solidFill>
                <a:latin typeface="Calibri Light"/>
                <a:cs typeface="Calibri Light"/>
              </a:rPr>
              <a:t>Corporate sector</a:t>
            </a:r>
          </a:p>
          <a:p>
            <a:pPr marL="549259" lvl="1" indent="-285742">
              <a:lnSpc>
                <a:spcPct val="81000"/>
              </a:lnSpc>
              <a:spcBef>
                <a:spcPts val="300"/>
              </a:spcBef>
              <a:buFont typeface="Arial"/>
              <a:defRPr sz="1600">
                <a:solidFill>
                  <a:srgbClr val="3068A5"/>
                </a:solidFill>
              </a:defRPr>
            </a:pPr>
            <a:r>
              <a:rPr dirty="0">
                <a:solidFill>
                  <a:srgbClr val="000000"/>
                </a:solidFill>
                <a:latin typeface="Calibri Light"/>
                <a:cs typeface="Calibri Light"/>
              </a:rPr>
              <a:t>Financial corporates now engaging as issuers</a:t>
            </a:r>
          </a:p>
          <a:p>
            <a:pPr marL="285742" indent="-285742">
              <a:lnSpc>
                <a:spcPct val="81000"/>
              </a:lnSpc>
              <a:buSzPct val="100000"/>
              <a:buFont typeface="Arial"/>
              <a:buChar char="•"/>
              <a:defRPr sz="1600" b="1">
                <a:solidFill>
                  <a:srgbClr val="3068A5"/>
                </a:solidFill>
              </a:defRPr>
            </a:pPr>
            <a:r>
              <a:rPr dirty="0">
                <a:solidFill>
                  <a:srgbClr val="000000"/>
                </a:solidFill>
                <a:latin typeface="Calibri Light"/>
                <a:cs typeface="Calibri Light"/>
              </a:rPr>
              <a:t>SSA sector</a:t>
            </a:r>
          </a:p>
          <a:p>
            <a:pPr marL="549259" lvl="1" indent="-285742">
              <a:lnSpc>
                <a:spcPct val="81000"/>
              </a:lnSpc>
              <a:spcBef>
                <a:spcPts val="300"/>
              </a:spcBef>
              <a:buFont typeface="Arial"/>
              <a:defRPr sz="1600">
                <a:solidFill>
                  <a:srgbClr val="3068A5"/>
                </a:solidFill>
              </a:defRPr>
            </a:pPr>
            <a:r>
              <a:rPr dirty="0">
                <a:solidFill>
                  <a:srgbClr val="000000"/>
                </a:solidFill>
                <a:latin typeface="Calibri Light"/>
                <a:cs typeface="Calibri Light"/>
              </a:rPr>
              <a:t>Government backed entities particularly important issuers – ABS issuance enhanced by Fannie Mae Green MBS</a:t>
            </a:r>
          </a:p>
          <a:p>
            <a:pPr marL="549259" lvl="1" indent="-285742">
              <a:lnSpc>
                <a:spcPct val="81000"/>
              </a:lnSpc>
              <a:spcBef>
                <a:spcPts val="300"/>
              </a:spcBef>
              <a:buFont typeface="Arial"/>
              <a:defRPr sz="1600">
                <a:solidFill>
                  <a:srgbClr val="3068A5"/>
                </a:solidFill>
              </a:defRPr>
            </a:pPr>
            <a:r>
              <a:rPr dirty="0">
                <a:solidFill>
                  <a:srgbClr val="000000"/>
                </a:solidFill>
                <a:latin typeface="Calibri Light"/>
                <a:cs typeface="Calibri Light"/>
              </a:rPr>
              <a:t>Sovereigns raising their game: 2018 debut deals from Indonesia, Belgium, Lithuania + repeats from Poland, France</a:t>
            </a:r>
          </a:p>
        </p:txBody>
      </p:sp>
      <p:graphicFrame>
        <p:nvGraphicFramePr>
          <p:cNvPr id="252" name="Chart 7"/>
          <p:cNvGraphicFramePr/>
          <p:nvPr>
            <p:extLst>
              <p:ext uri="{D42A27DB-BD31-4B8C-83A1-F6EECF244321}">
                <p14:modId xmlns:p14="http://schemas.microsoft.com/office/powerpoint/2010/main" val="3840920924"/>
              </p:ext>
            </p:extLst>
          </p:nvPr>
        </p:nvGraphicFramePr>
        <p:xfrm>
          <a:off x="3557684" y="1597174"/>
          <a:ext cx="5685323" cy="3894432"/>
        </p:xfrm>
        <a:graphic>
          <a:graphicData uri="http://schemas.openxmlformats.org/drawingml/2006/chart">
            <c:chart xmlns:c="http://schemas.openxmlformats.org/drawingml/2006/chart" xmlns:r="http://schemas.openxmlformats.org/officeDocument/2006/relationships" r:id="rId2"/>
          </a:graphicData>
        </a:graphic>
      </p:graphicFrame>
      <p:sp>
        <p:nvSpPr>
          <p:cNvPr id="7" name="Title 1">
            <a:extLst>
              <a:ext uri="{FF2B5EF4-FFF2-40B4-BE49-F238E27FC236}">
                <a16:creationId xmlns:a16="http://schemas.microsoft.com/office/drawing/2014/main" id="{7DBBFB76-0510-D141-BB0D-AB9B528B46FB}"/>
              </a:ext>
            </a:extLst>
          </p:cNvPr>
          <p:cNvSpPr txBox="1">
            <a:spLocks/>
          </p:cNvSpPr>
          <p:nvPr/>
        </p:nvSpPr>
        <p:spPr>
          <a:xfrm>
            <a:off x="350977" y="141111"/>
            <a:ext cx="9144000" cy="66322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200" b="1" i="0" kern="1200">
                <a:solidFill>
                  <a:srgbClr val="05324E"/>
                </a:solidFill>
                <a:latin typeface="DIN Bold"/>
                <a:ea typeface="Source Sans Pro" panose="020B0503030403020204" pitchFamily="34" charset="0"/>
                <a:cs typeface="DIN Bold"/>
              </a:defRPr>
            </a:lvl1pPr>
          </a:lstStyle>
          <a:p>
            <a:pPr>
              <a:lnSpc>
                <a:spcPct val="140000"/>
              </a:lnSpc>
            </a:pPr>
            <a:r>
              <a:rPr lang="en-US" sz="2800" b="0" dirty="0">
                <a:latin typeface="DIN Alternate Bold"/>
                <a:cs typeface="DIN Alternate Bold"/>
              </a:rPr>
              <a:t>Corporate and Sovereign Issuance is Growing</a:t>
            </a:r>
          </a:p>
        </p:txBody>
      </p:sp>
      <p:sp>
        <p:nvSpPr>
          <p:cNvPr id="8" name="Rectangle 7"/>
          <p:cNvSpPr/>
          <p:nvPr/>
        </p:nvSpPr>
        <p:spPr>
          <a:xfrm>
            <a:off x="4406563" y="6011558"/>
            <a:ext cx="2590878" cy="846442"/>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53" name="Picture 2" descr="Picture 2"/>
          <p:cNvPicPr>
            <a:picLocks noChangeAspect="1"/>
          </p:cNvPicPr>
          <p:nvPr/>
        </p:nvPicPr>
        <p:blipFill>
          <a:blip r:embed="rId3"/>
          <a:srcRect l="42862" r="2158"/>
          <a:stretch>
            <a:fillRect/>
          </a:stretch>
        </p:blipFill>
        <p:spPr>
          <a:xfrm>
            <a:off x="6372751" y="6135099"/>
            <a:ext cx="2311811" cy="419297"/>
          </a:xfrm>
          <a:prstGeom prst="rect">
            <a:avLst/>
          </a:prstGeom>
          <a:ln w="12700">
            <a:miter lim="400000"/>
          </a:ln>
        </p:spPr>
      </p:pic>
      <p:pic>
        <p:nvPicPr>
          <p:cNvPr id="9" name="Picture 8" descr="CBI_logo.png">
            <a:extLst>
              <a:ext uri="{FF2B5EF4-FFF2-40B4-BE49-F238E27FC236}">
                <a16:creationId xmlns:a16="http://schemas.microsoft.com/office/drawing/2014/main" id="{F83190E9-0731-F940-A17A-639BDF7EF85D}"/>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50977" y="6135099"/>
            <a:ext cx="1761995" cy="317187"/>
          </a:xfrm>
          <a:prstGeom prst="rect">
            <a:avLst/>
          </a:prstGeom>
          <a:noFill/>
          <a:ln w="9525">
            <a:noFill/>
            <a:miter lim="800000"/>
            <a:headEnd/>
            <a:tailEnd/>
          </a:ln>
        </p:spPr>
      </p:pic>
    </p:spTree>
    <p:extLst>
      <p:ext uri="{BB962C8B-B14F-4D97-AF65-F5344CB8AC3E}">
        <p14:creationId xmlns:p14="http://schemas.microsoft.com/office/powerpoint/2010/main" val="32158557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6842B60-0917-C74B-A516-C69E3567956E}"/>
              </a:ext>
            </a:extLst>
          </p:cNvPr>
          <p:cNvSpPr>
            <a:spLocks noGrp="1"/>
          </p:cNvSpPr>
          <p:nvPr>
            <p:ph type="sldNum" sz="quarter" idx="10"/>
          </p:nvPr>
        </p:nvSpPr>
        <p:spPr/>
        <p:txBody>
          <a:bodyPr/>
          <a:lstStyle/>
          <a:p>
            <a:fld id="{6C941792-EA9C-4CDE-99E7-0D35249FA890}" type="slidenum">
              <a:rPr lang="uk-UA" smtClean="0"/>
              <a:pPr/>
              <a:t>12</a:t>
            </a:fld>
            <a:endParaRPr lang="uk-UA" dirty="0"/>
          </a:p>
        </p:txBody>
      </p:sp>
      <p:pic>
        <p:nvPicPr>
          <p:cNvPr id="5" name="Picture 4" descr="Screen Shot 2019-11-07 at 10.12.49 AM.png"/>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1137116" y="804333"/>
            <a:ext cx="7474638" cy="6053667"/>
          </a:xfrm>
          <a:prstGeom prst="rect">
            <a:avLst/>
          </a:prstGeom>
        </p:spPr>
      </p:pic>
      <p:sp>
        <p:nvSpPr>
          <p:cNvPr id="7" name="Title 1">
            <a:extLst>
              <a:ext uri="{FF2B5EF4-FFF2-40B4-BE49-F238E27FC236}">
                <a16:creationId xmlns:a16="http://schemas.microsoft.com/office/drawing/2014/main" id="{7DBBFB76-0510-D141-BB0D-AB9B528B46FB}"/>
              </a:ext>
            </a:extLst>
          </p:cNvPr>
          <p:cNvSpPr txBox="1">
            <a:spLocks/>
          </p:cNvSpPr>
          <p:nvPr/>
        </p:nvSpPr>
        <p:spPr>
          <a:xfrm>
            <a:off x="535915" y="141111"/>
            <a:ext cx="9144000" cy="66322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200" b="1" i="0" kern="1200">
                <a:solidFill>
                  <a:srgbClr val="05324E"/>
                </a:solidFill>
                <a:latin typeface="DIN Bold"/>
                <a:ea typeface="Source Sans Pro" panose="020B0503030403020204" pitchFamily="34" charset="0"/>
                <a:cs typeface="DIN Bold"/>
              </a:defRPr>
            </a:lvl1pPr>
          </a:lstStyle>
          <a:p>
            <a:pPr>
              <a:lnSpc>
                <a:spcPct val="140000"/>
              </a:lnSpc>
            </a:pPr>
            <a:r>
              <a:rPr lang="en-US" sz="2800" b="0" dirty="0">
                <a:latin typeface="DIN Alternate Bold"/>
                <a:cs typeface="DIN Alternate Bold"/>
              </a:rPr>
              <a:t>What is Green? </a:t>
            </a:r>
          </a:p>
        </p:txBody>
      </p:sp>
      <p:pic>
        <p:nvPicPr>
          <p:cNvPr id="8" name="Picture 2" descr="Picture 2"/>
          <p:cNvPicPr>
            <a:picLocks noChangeAspect="1"/>
          </p:cNvPicPr>
          <p:nvPr/>
        </p:nvPicPr>
        <p:blipFill>
          <a:blip r:embed="rId4"/>
          <a:srcRect l="42862" r="2158"/>
          <a:stretch>
            <a:fillRect/>
          </a:stretch>
        </p:blipFill>
        <p:spPr>
          <a:xfrm>
            <a:off x="6984436" y="6376399"/>
            <a:ext cx="1995451" cy="421402"/>
          </a:xfrm>
          <a:prstGeom prst="rect">
            <a:avLst/>
          </a:prstGeom>
          <a:ln w="12700">
            <a:miter lim="400000"/>
          </a:ln>
        </p:spPr>
      </p:pic>
    </p:spTree>
    <p:extLst>
      <p:ext uri="{BB962C8B-B14F-4D97-AF65-F5344CB8AC3E}">
        <p14:creationId xmlns:p14="http://schemas.microsoft.com/office/powerpoint/2010/main" val="31406562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23528" y="476672"/>
            <a:ext cx="8314592" cy="836613"/>
          </a:xfrm>
          <a:noFill/>
          <a:ln w="9525">
            <a:noFill/>
            <a:miter lim="800000"/>
            <a:headEnd/>
            <a:tailEnd/>
          </a:ln>
        </p:spPr>
        <p:txBody>
          <a:bodyPr vert="horz" wrap="square" lIns="91438" tIns="45719" rIns="91438" bIns="45719" numCol="1" anchor="t" anchorCtr="0" compatLnSpc="1">
            <a:prstTxWarp prst="textNoShape">
              <a:avLst/>
            </a:prstTxWarp>
            <a:noAutofit/>
          </a:bodyPr>
          <a:lstStyle/>
          <a:p>
            <a:r>
              <a:rPr lang="en-US" dirty="0">
                <a:ea typeface="ＭＳ Ｐゴシック" charset="-128"/>
                <a:cs typeface="ＭＳ Ｐゴシック" charset="-128"/>
              </a:rPr>
              <a:t>What are the benefits for issuers?</a:t>
            </a:r>
            <a:endParaRPr lang="en-US" b="1" dirty="0">
              <a:ea typeface="ＭＳ Ｐゴシック" charset="-128"/>
              <a:cs typeface="ＭＳ Ｐゴシック" charset="-128"/>
            </a:endParaRPr>
          </a:p>
        </p:txBody>
      </p:sp>
      <p:sp>
        <p:nvSpPr>
          <p:cNvPr id="5" name="Content Placeholder 1">
            <a:extLst>
              <a:ext uri="{FF2B5EF4-FFF2-40B4-BE49-F238E27FC236}">
                <a16:creationId xmlns:a16="http://schemas.microsoft.com/office/drawing/2014/main" id="{C6AA0EE5-4AE6-4638-B71B-C14B3B3DF39E}"/>
              </a:ext>
            </a:extLst>
          </p:cNvPr>
          <p:cNvSpPr txBox="1">
            <a:spLocks/>
          </p:cNvSpPr>
          <p:nvPr/>
        </p:nvSpPr>
        <p:spPr>
          <a:xfrm>
            <a:off x="683568" y="1313285"/>
            <a:ext cx="7954551" cy="5169942"/>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spcAft>
                <a:spcPts val="1200"/>
              </a:spcAft>
              <a:buFont typeface="Arial"/>
              <a:buChar char="•"/>
            </a:pPr>
            <a:r>
              <a:rPr lang="en-GB" sz="1800" b="1" dirty="0">
                <a:solidFill>
                  <a:schemeClr val="tx2"/>
                </a:solidFill>
                <a:ea typeface="Helvetica" charset="0"/>
                <a:cs typeface="Helvetica" charset="0"/>
              </a:rPr>
              <a:t>Investor diversification </a:t>
            </a:r>
            <a:r>
              <a:rPr lang="en-GB" sz="1800" dirty="0">
                <a:solidFill>
                  <a:schemeClr val="tx2"/>
                </a:solidFill>
                <a:ea typeface="Helvetica" charset="0"/>
                <a:cs typeface="Helvetica" charset="0"/>
              </a:rPr>
              <a:t>– low-carbon integrity of the bond attracts a much broader base of investors, which Treasurers see as valuable</a:t>
            </a:r>
          </a:p>
          <a:p>
            <a:pPr marL="285750" indent="-285750">
              <a:spcAft>
                <a:spcPts val="1200"/>
              </a:spcAft>
              <a:buFont typeface="Arial"/>
              <a:buChar char="•"/>
            </a:pPr>
            <a:r>
              <a:rPr lang="en-US" sz="1800" b="1" dirty="0">
                <a:solidFill>
                  <a:schemeClr val="tx2"/>
                </a:solidFill>
                <a:ea typeface="Helvetica" charset="0"/>
                <a:cs typeface="Helvetica" charset="0"/>
              </a:rPr>
              <a:t>Lower cost of capital </a:t>
            </a:r>
            <a:r>
              <a:rPr lang="en-US" sz="1800" dirty="0">
                <a:solidFill>
                  <a:schemeClr val="tx2"/>
                </a:solidFill>
                <a:ea typeface="Helvetica" charset="0"/>
                <a:cs typeface="Helvetica" charset="0"/>
              </a:rPr>
              <a:t>– green bonds enable issuers to raise large amounts of capital to support environmental investments and push the pricing of that capital to the lowest levels possible within capital market constraints</a:t>
            </a:r>
            <a:endParaRPr lang="en-GB" sz="1800" dirty="0">
              <a:solidFill>
                <a:schemeClr val="tx2"/>
              </a:solidFill>
              <a:ea typeface="Helvetica" charset="0"/>
              <a:cs typeface="Helvetica" charset="0"/>
            </a:endParaRPr>
          </a:p>
          <a:p>
            <a:pPr marL="285750" indent="-285750">
              <a:spcAft>
                <a:spcPts val="1200"/>
              </a:spcAft>
              <a:buFont typeface="Arial"/>
              <a:buChar char="•"/>
            </a:pPr>
            <a:r>
              <a:rPr lang="en-US" sz="1800" b="1" dirty="0">
                <a:solidFill>
                  <a:schemeClr val="tx2"/>
                </a:solidFill>
                <a:ea typeface="Helvetica" charset="0"/>
                <a:cs typeface="Helvetica" charset="0"/>
              </a:rPr>
              <a:t>High oversubscription </a:t>
            </a:r>
            <a:r>
              <a:rPr lang="en-US" sz="1800" dirty="0">
                <a:solidFill>
                  <a:schemeClr val="tx2"/>
                </a:solidFill>
                <a:ea typeface="Helvetica" charset="0"/>
                <a:cs typeface="Helvetica" charset="0"/>
              </a:rPr>
              <a:t>– strong demand for green bonds generally outstrips supply, creating opportunities through deal upsizing and reverse inquiries </a:t>
            </a:r>
          </a:p>
          <a:p>
            <a:pPr marL="285750" indent="-285750">
              <a:spcAft>
                <a:spcPts val="1200"/>
              </a:spcAft>
              <a:buFont typeface="Arial"/>
              <a:buChar char="•"/>
            </a:pPr>
            <a:r>
              <a:rPr lang="en-US" sz="1800" b="1" dirty="0">
                <a:solidFill>
                  <a:schemeClr val="tx2"/>
                </a:solidFill>
                <a:ea typeface="Helvetica" charset="0"/>
                <a:cs typeface="Helvetica" charset="0"/>
              </a:rPr>
              <a:t>Stickier Pool of Investors </a:t>
            </a:r>
            <a:r>
              <a:rPr lang="mr-IN" sz="1800" dirty="0">
                <a:solidFill>
                  <a:schemeClr val="tx2"/>
                </a:solidFill>
                <a:ea typeface="Helvetica" charset="0"/>
                <a:cs typeface="Helvetica" charset="0"/>
              </a:rPr>
              <a:t>–</a:t>
            </a:r>
            <a:r>
              <a:rPr lang="en-GB" sz="1800" dirty="0">
                <a:solidFill>
                  <a:schemeClr val="tx2"/>
                </a:solidFill>
                <a:ea typeface="Helvetica" charset="0"/>
                <a:cs typeface="Helvetica" charset="0"/>
              </a:rPr>
              <a:t> G</a:t>
            </a:r>
            <a:r>
              <a:rPr lang="en-US" sz="1800" dirty="0" err="1">
                <a:solidFill>
                  <a:schemeClr val="tx2"/>
                </a:solidFill>
                <a:ea typeface="Helvetica" charset="0"/>
                <a:cs typeface="Helvetica" charset="0"/>
              </a:rPr>
              <a:t>reen</a:t>
            </a:r>
            <a:r>
              <a:rPr lang="en-US" sz="1800" dirty="0">
                <a:solidFill>
                  <a:schemeClr val="tx2"/>
                </a:solidFill>
                <a:ea typeface="Helvetica" charset="0"/>
                <a:cs typeface="Helvetica" charset="0"/>
              </a:rPr>
              <a:t> Bond Investors invest for the long term, matching maturity with project life, and will sell out of green bonds last</a:t>
            </a:r>
          </a:p>
          <a:p>
            <a:pPr marL="285750" indent="-285750">
              <a:spcAft>
                <a:spcPts val="1200"/>
              </a:spcAft>
              <a:buFont typeface="Arial"/>
              <a:buChar char="•"/>
            </a:pPr>
            <a:r>
              <a:rPr lang="en-US" sz="1800" b="1" dirty="0">
                <a:solidFill>
                  <a:schemeClr val="tx2"/>
                </a:solidFill>
                <a:ea typeface="Helvetica" charset="0"/>
                <a:cs typeface="Helvetica" charset="0"/>
              </a:rPr>
              <a:t>Tighter yields </a:t>
            </a:r>
            <a:r>
              <a:rPr lang="en-US" sz="1800" dirty="0">
                <a:solidFill>
                  <a:schemeClr val="tx2"/>
                </a:solidFill>
                <a:ea typeface="Helvetica" charset="0"/>
                <a:cs typeface="Helvetica" charset="0"/>
              </a:rPr>
              <a:t>– there is a view that stronger pricing will be achieved for future green bond issuance, particularly as incentives for green finance flourish</a:t>
            </a:r>
            <a:endParaRPr lang="en-GB" sz="1800" dirty="0">
              <a:solidFill>
                <a:schemeClr val="tx2"/>
              </a:solidFill>
              <a:ea typeface="Helvetica" charset="0"/>
              <a:cs typeface="Helvetica" charset="0"/>
            </a:endParaRPr>
          </a:p>
          <a:p>
            <a:pPr marL="285750" indent="-285750">
              <a:spcAft>
                <a:spcPts val="1200"/>
              </a:spcAft>
              <a:buFont typeface="Arial"/>
              <a:buChar char="•"/>
            </a:pPr>
            <a:r>
              <a:rPr lang="en-US" sz="1800" b="1" dirty="0">
                <a:solidFill>
                  <a:schemeClr val="tx2"/>
                </a:solidFill>
                <a:ea typeface="Helvetica" charset="0"/>
                <a:cs typeface="Helvetica" charset="0"/>
              </a:rPr>
              <a:t>Green flavor </a:t>
            </a:r>
            <a:r>
              <a:rPr lang="mr-IN" sz="1800" dirty="0">
                <a:solidFill>
                  <a:schemeClr val="tx2"/>
                </a:solidFill>
                <a:ea typeface="Helvetica" charset="0"/>
                <a:cs typeface="Helvetica" charset="0"/>
              </a:rPr>
              <a:t>–</a:t>
            </a:r>
            <a:r>
              <a:rPr lang="en-US" sz="1800" dirty="0">
                <a:solidFill>
                  <a:schemeClr val="tx2"/>
                </a:solidFill>
                <a:ea typeface="Helvetica" charset="0"/>
                <a:cs typeface="Helvetica" charset="0"/>
              </a:rPr>
              <a:t> enhances </a:t>
            </a:r>
            <a:r>
              <a:rPr lang="en-GB" sz="1800" dirty="0">
                <a:solidFill>
                  <a:schemeClr val="tx2"/>
                </a:solidFill>
                <a:ea typeface="Helvetica" charset="0"/>
                <a:cs typeface="Helvetica" charset="0"/>
              </a:rPr>
              <a:t>issuer reputation, including equity values (if recent analysis of the “green halo” effect can be extrapolated)</a:t>
            </a:r>
          </a:p>
          <a:p>
            <a:pPr marL="285750" indent="-285750">
              <a:buFont typeface="Arial" charset="0"/>
              <a:buChar char="•"/>
            </a:pPr>
            <a:endParaRPr lang="en-US" sz="1800" dirty="0"/>
          </a:p>
          <a:p>
            <a:endParaRPr lang="en-US" sz="1800" dirty="0"/>
          </a:p>
          <a:p>
            <a:endParaRPr lang="en-US" sz="1800" dirty="0"/>
          </a:p>
          <a:p>
            <a:endParaRPr lang="en-US" sz="1800" dirty="0"/>
          </a:p>
          <a:p>
            <a:endParaRPr lang="en-US" sz="1800" dirty="0"/>
          </a:p>
          <a:p>
            <a:endParaRPr lang="en-US" sz="1800" dirty="0"/>
          </a:p>
          <a:p>
            <a:endParaRPr lang="en-US" sz="1800" dirty="0"/>
          </a:p>
        </p:txBody>
      </p:sp>
      <p:pic>
        <p:nvPicPr>
          <p:cNvPr id="4" name="Picture 3" descr="CBI_logo.png">
            <a:extLst>
              <a:ext uri="{FF2B5EF4-FFF2-40B4-BE49-F238E27FC236}">
                <a16:creationId xmlns:a16="http://schemas.microsoft.com/office/drawing/2014/main" id="{BBBA0F81-1A9C-624D-8664-E8B1E03A3519}"/>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05881" y="6222734"/>
            <a:ext cx="1761995" cy="317187"/>
          </a:xfrm>
          <a:prstGeom prst="rect">
            <a:avLst/>
          </a:prstGeom>
          <a:noFill/>
          <a:ln w="9525">
            <a:noFill/>
            <a:miter lim="800000"/>
            <a:headEnd/>
            <a:tailEnd/>
          </a:ln>
        </p:spPr>
      </p:pic>
    </p:spTree>
    <p:extLst>
      <p:ext uri="{BB962C8B-B14F-4D97-AF65-F5344CB8AC3E}">
        <p14:creationId xmlns:p14="http://schemas.microsoft.com/office/powerpoint/2010/main" val="6905944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08992" y="461392"/>
            <a:ext cx="7935416" cy="1095400"/>
          </a:xfrm>
          <a:noFill/>
          <a:ln w="9525">
            <a:noFill/>
            <a:miter lim="800000"/>
            <a:headEnd/>
            <a:tailEnd/>
          </a:ln>
        </p:spPr>
        <p:txBody>
          <a:bodyPr vert="horz" wrap="square" lIns="91438" tIns="45719" rIns="91438" bIns="45719" numCol="1" anchor="t" anchorCtr="0" compatLnSpc="1">
            <a:prstTxWarp prst="textNoShape">
              <a:avLst/>
            </a:prstTxWarp>
            <a:noAutofit/>
          </a:bodyPr>
          <a:lstStyle/>
          <a:p>
            <a:r>
              <a:rPr lang="en-US" altLang="zh-CN" b="1" dirty="0">
                <a:ea typeface="ＭＳ Ｐゴシック" charset="-128"/>
                <a:cs typeface="ＭＳ Ｐゴシック" charset="-128"/>
              </a:rPr>
              <a:t>Sovereign Green Bonds</a:t>
            </a:r>
            <a:br>
              <a:rPr lang="en-US" altLang="zh-CN" b="1" dirty="0">
                <a:ea typeface="ＭＳ Ｐゴシック" charset="-128"/>
                <a:cs typeface="ＭＳ Ｐゴシック" charset="-128"/>
              </a:rPr>
            </a:br>
            <a:r>
              <a:rPr lang="en-US" altLang="zh-CN" sz="2000" b="1" i="1" dirty="0">
                <a:solidFill>
                  <a:schemeClr val="accent1">
                    <a:lumMod val="75000"/>
                  </a:schemeClr>
                </a:solidFill>
                <a:ea typeface="ＭＳ Ｐゴシック" charset="-128"/>
                <a:cs typeface="ＭＳ Ｐゴシック" charset="-128"/>
              </a:rPr>
              <a:t>NDC Financing, market signaling, increased funding</a:t>
            </a:r>
            <a:br>
              <a:rPr lang="en-US" altLang="zh-CN" sz="2800" b="1" dirty="0">
                <a:solidFill>
                  <a:schemeClr val="accent1">
                    <a:lumMod val="75000"/>
                  </a:schemeClr>
                </a:solidFill>
                <a:ea typeface="ＭＳ Ｐゴシック" charset="-128"/>
                <a:cs typeface="ＭＳ Ｐゴシック" charset="-128"/>
              </a:rPr>
            </a:br>
            <a:endParaRPr lang="en-US" sz="2800" b="1" dirty="0">
              <a:solidFill>
                <a:schemeClr val="accent1">
                  <a:lumMod val="75000"/>
                </a:schemeClr>
              </a:solidFill>
              <a:ea typeface="ＭＳ Ｐゴシック" charset="-128"/>
              <a:cs typeface="ＭＳ Ｐゴシック" charset="-128"/>
            </a:endParaRPr>
          </a:p>
        </p:txBody>
      </p:sp>
      <p:pic>
        <p:nvPicPr>
          <p:cNvPr id="5" name="Picture 4">
            <a:extLst>
              <a:ext uri="{FF2B5EF4-FFF2-40B4-BE49-F238E27FC236}">
                <a16:creationId xmlns:a16="http://schemas.microsoft.com/office/drawing/2014/main" id="{F42B32F5-FCB4-422A-A0C8-492F23B86614}"/>
              </a:ext>
            </a:extLst>
          </p:cNvPr>
          <p:cNvPicPr>
            <a:picLocks noChangeAspect="1"/>
          </p:cNvPicPr>
          <p:nvPr/>
        </p:nvPicPr>
        <p:blipFill>
          <a:blip r:embed="rId3"/>
          <a:stretch>
            <a:fillRect/>
          </a:stretch>
        </p:blipFill>
        <p:spPr>
          <a:xfrm>
            <a:off x="5017137" y="1285280"/>
            <a:ext cx="3313815" cy="2736304"/>
          </a:xfrm>
          <a:prstGeom prst="rect">
            <a:avLst/>
          </a:prstGeom>
        </p:spPr>
      </p:pic>
      <p:pic>
        <p:nvPicPr>
          <p:cNvPr id="6" name="Picture 5">
            <a:extLst>
              <a:ext uri="{FF2B5EF4-FFF2-40B4-BE49-F238E27FC236}">
                <a16:creationId xmlns:a16="http://schemas.microsoft.com/office/drawing/2014/main" id="{7E17F347-F4C1-4BDA-8C00-598F6E2DA8C6}"/>
              </a:ext>
            </a:extLst>
          </p:cNvPr>
          <p:cNvPicPr>
            <a:picLocks noChangeAspect="1"/>
          </p:cNvPicPr>
          <p:nvPr/>
        </p:nvPicPr>
        <p:blipFill>
          <a:blip r:embed="rId4"/>
          <a:stretch>
            <a:fillRect/>
          </a:stretch>
        </p:blipFill>
        <p:spPr>
          <a:xfrm>
            <a:off x="351043" y="2304256"/>
            <a:ext cx="4743450" cy="2895600"/>
          </a:xfrm>
          <a:prstGeom prst="rect">
            <a:avLst/>
          </a:prstGeom>
        </p:spPr>
      </p:pic>
      <p:pic>
        <p:nvPicPr>
          <p:cNvPr id="7" name="Picture 6">
            <a:extLst>
              <a:ext uri="{FF2B5EF4-FFF2-40B4-BE49-F238E27FC236}">
                <a16:creationId xmlns:a16="http://schemas.microsoft.com/office/drawing/2014/main" id="{9CB9563F-0536-4845-AE14-76670CC45B13}"/>
              </a:ext>
            </a:extLst>
          </p:cNvPr>
          <p:cNvPicPr>
            <a:picLocks noChangeAspect="1"/>
          </p:cNvPicPr>
          <p:nvPr/>
        </p:nvPicPr>
        <p:blipFill>
          <a:blip r:embed="rId5"/>
          <a:stretch>
            <a:fillRect/>
          </a:stretch>
        </p:blipFill>
        <p:spPr>
          <a:xfrm>
            <a:off x="5076056" y="3752056"/>
            <a:ext cx="3042898" cy="2557264"/>
          </a:xfrm>
          <a:prstGeom prst="rect">
            <a:avLst/>
          </a:prstGeom>
        </p:spPr>
      </p:pic>
      <p:pic>
        <p:nvPicPr>
          <p:cNvPr id="8" name="Picture 7" descr="CBI_logo.png">
            <a:extLst>
              <a:ext uri="{FF2B5EF4-FFF2-40B4-BE49-F238E27FC236}">
                <a16:creationId xmlns:a16="http://schemas.microsoft.com/office/drawing/2014/main" id="{2957CF0E-A568-1E4E-80DD-54C1A6B57FC4}"/>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351043" y="6150726"/>
            <a:ext cx="1761995" cy="317187"/>
          </a:xfrm>
          <a:prstGeom prst="rect">
            <a:avLst/>
          </a:prstGeom>
          <a:noFill/>
          <a:ln w="9525">
            <a:noFill/>
            <a:miter lim="800000"/>
            <a:headEnd/>
            <a:tailEnd/>
          </a:ln>
        </p:spPr>
      </p:pic>
    </p:spTree>
    <p:extLst>
      <p:ext uri="{BB962C8B-B14F-4D97-AF65-F5344CB8AC3E}">
        <p14:creationId xmlns:p14="http://schemas.microsoft.com/office/powerpoint/2010/main" val="18083801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23528" y="476672"/>
            <a:ext cx="8314592" cy="836613"/>
          </a:xfrm>
          <a:noFill/>
          <a:ln w="9525">
            <a:noFill/>
            <a:miter lim="800000"/>
            <a:headEnd/>
            <a:tailEnd/>
          </a:ln>
        </p:spPr>
        <p:txBody>
          <a:bodyPr vert="horz" wrap="square" lIns="91438" tIns="45719" rIns="91438" bIns="45719" numCol="1" anchor="t" anchorCtr="0" compatLnSpc="1">
            <a:prstTxWarp prst="textNoShape">
              <a:avLst/>
            </a:prstTxWarp>
            <a:noAutofit/>
          </a:bodyPr>
          <a:lstStyle/>
          <a:p>
            <a:r>
              <a:rPr lang="en-AU" dirty="0">
                <a:ea typeface="ＭＳ Ｐゴシック" charset="-128"/>
                <a:cs typeface="ＭＳ Ｐゴシック" charset="-128"/>
              </a:rPr>
              <a:t>Sovereign green bonds – why issue?</a:t>
            </a:r>
            <a:endParaRPr lang="en-US" b="1" dirty="0">
              <a:ea typeface="ＭＳ Ｐゴシック" charset="-128"/>
              <a:cs typeface="ＭＳ Ｐゴシック" charset="-128"/>
            </a:endParaRPr>
          </a:p>
        </p:txBody>
      </p:sp>
      <p:sp>
        <p:nvSpPr>
          <p:cNvPr id="4" name="Content Placeholder 1">
            <a:extLst>
              <a:ext uri="{FF2B5EF4-FFF2-40B4-BE49-F238E27FC236}">
                <a16:creationId xmlns:a16="http://schemas.microsoft.com/office/drawing/2014/main" id="{0D8A7E8C-7330-440A-8DF5-79D5AB0FC443}"/>
              </a:ext>
            </a:extLst>
          </p:cNvPr>
          <p:cNvSpPr txBox="1">
            <a:spLocks/>
          </p:cNvSpPr>
          <p:nvPr/>
        </p:nvSpPr>
        <p:spPr>
          <a:xfrm>
            <a:off x="1115616" y="1313285"/>
            <a:ext cx="7344816" cy="487680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dirty="0"/>
              <a:t>Benefits</a:t>
            </a:r>
            <a:r>
              <a:rPr lang="en-GB" sz="1800" dirty="0"/>
              <a:t>:</a:t>
            </a:r>
          </a:p>
          <a:p>
            <a:pPr marL="285750" indent="-285750">
              <a:buFont typeface="Arial"/>
              <a:buChar char="•"/>
            </a:pPr>
            <a:r>
              <a:rPr lang="en-GB" sz="1800" dirty="0"/>
              <a:t>Raising capital to finance infrastructure in line with its national contribution to meeting the goals of the Paris Agreement</a:t>
            </a:r>
          </a:p>
          <a:p>
            <a:pPr marL="285750" indent="-285750">
              <a:buFont typeface="Arial"/>
              <a:buChar char="•"/>
            </a:pPr>
            <a:r>
              <a:rPr lang="en-GB" sz="1800" dirty="0"/>
              <a:t>Attracting new investors </a:t>
            </a:r>
          </a:p>
          <a:p>
            <a:pPr marL="285750" indent="-285750">
              <a:buFont typeface="Arial"/>
              <a:buChar char="•"/>
            </a:pPr>
            <a:r>
              <a:rPr lang="en-GB" sz="1800" dirty="0"/>
              <a:t>Providing policy certainty</a:t>
            </a:r>
          </a:p>
          <a:p>
            <a:pPr marL="285750" indent="-285750">
              <a:buFont typeface="Arial"/>
              <a:buChar char="•"/>
            </a:pPr>
            <a:r>
              <a:rPr lang="en-GB" sz="1800" dirty="0"/>
              <a:t>Improving collaboration between ministries</a:t>
            </a:r>
          </a:p>
          <a:p>
            <a:pPr marL="285750" indent="-285750">
              <a:buFont typeface="Arial"/>
              <a:buChar char="•"/>
            </a:pPr>
            <a:r>
              <a:rPr lang="en-GB" sz="1800" dirty="0"/>
              <a:t>Drawing international attention to its environmental policies</a:t>
            </a:r>
          </a:p>
          <a:p>
            <a:endParaRPr lang="en-US" sz="1800" dirty="0"/>
          </a:p>
          <a:p>
            <a:pPr marL="0" indent="0">
              <a:buNone/>
            </a:pPr>
            <a:r>
              <a:rPr lang="en-GB" sz="1800" b="1" dirty="0"/>
              <a:t>Impact of sovereign green bonds</a:t>
            </a:r>
            <a:r>
              <a:rPr lang="en-GB" sz="1800" dirty="0"/>
              <a:t>:</a:t>
            </a:r>
          </a:p>
          <a:p>
            <a:pPr marL="285750" indent="-285750">
              <a:buFont typeface="Arial"/>
              <a:buChar char="•"/>
            </a:pPr>
            <a:r>
              <a:rPr lang="en-GB" sz="1800" dirty="0"/>
              <a:t>Kick-starting a domestic market </a:t>
            </a:r>
          </a:p>
          <a:p>
            <a:pPr marL="285750" indent="-285750">
              <a:buFont typeface="Arial"/>
              <a:buChar char="•"/>
            </a:pPr>
            <a:r>
              <a:rPr lang="en-GB" sz="1800" dirty="0"/>
              <a:t>Providing scale and liquidity to the green bond market</a:t>
            </a:r>
          </a:p>
          <a:p>
            <a:pPr marL="285750" indent="-285750">
              <a:buFont typeface="Arial"/>
              <a:buChar char="•"/>
            </a:pPr>
            <a:r>
              <a:rPr lang="en-GB" sz="1800" dirty="0"/>
              <a:t>Using signalling power to other market stakeholders</a:t>
            </a:r>
          </a:p>
          <a:p>
            <a:pPr marL="285750" indent="-285750">
              <a:buFont typeface="Arial"/>
              <a:buChar char="•"/>
            </a:pPr>
            <a:r>
              <a:rPr lang="en-GB" sz="1800" dirty="0"/>
              <a:t>Diversifying the green bond market/tapping into new investor segments</a:t>
            </a:r>
          </a:p>
          <a:p>
            <a:endParaRPr lang="en-US" sz="1800" dirty="0"/>
          </a:p>
          <a:p>
            <a:endParaRPr lang="en-US" sz="1800" dirty="0"/>
          </a:p>
          <a:p>
            <a:endParaRPr lang="en-US" sz="1800" dirty="0"/>
          </a:p>
          <a:p>
            <a:endParaRPr lang="en-US" sz="1800" dirty="0"/>
          </a:p>
          <a:p>
            <a:endParaRPr lang="en-US" sz="1800" dirty="0"/>
          </a:p>
        </p:txBody>
      </p:sp>
      <p:pic>
        <p:nvPicPr>
          <p:cNvPr id="5" name="Picture 4" descr="CBI_logo.png">
            <a:extLst>
              <a:ext uri="{FF2B5EF4-FFF2-40B4-BE49-F238E27FC236}">
                <a16:creationId xmlns:a16="http://schemas.microsoft.com/office/drawing/2014/main" id="{9B837BE8-E7D4-1B47-BE04-4BE08627252C}"/>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14788" y="6190085"/>
            <a:ext cx="1761995" cy="317187"/>
          </a:xfrm>
          <a:prstGeom prst="rect">
            <a:avLst/>
          </a:prstGeom>
          <a:noFill/>
          <a:ln w="9525">
            <a:noFill/>
            <a:miter lim="800000"/>
            <a:headEnd/>
            <a:tailEnd/>
          </a:ln>
        </p:spPr>
      </p:pic>
    </p:spTree>
    <p:extLst>
      <p:ext uri="{BB962C8B-B14F-4D97-AF65-F5344CB8AC3E}">
        <p14:creationId xmlns:p14="http://schemas.microsoft.com/office/powerpoint/2010/main" val="35516172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23528" y="476672"/>
            <a:ext cx="8314592" cy="836613"/>
          </a:xfrm>
          <a:noFill/>
          <a:ln w="9525">
            <a:noFill/>
            <a:miter lim="800000"/>
            <a:headEnd/>
            <a:tailEnd/>
          </a:ln>
        </p:spPr>
        <p:txBody>
          <a:bodyPr vert="horz" wrap="square" lIns="91438" tIns="45719" rIns="91438" bIns="45719" numCol="1" anchor="t" anchorCtr="0" compatLnSpc="1">
            <a:prstTxWarp prst="textNoShape">
              <a:avLst/>
            </a:prstTxWarp>
            <a:noAutofit/>
          </a:bodyPr>
          <a:lstStyle/>
          <a:p>
            <a:r>
              <a:rPr lang="en-AU" dirty="0">
                <a:ea typeface="ＭＳ Ｐゴシック" charset="-128"/>
                <a:cs typeface="ＭＳ Ｐゴシック" charset="-128"/>
              </a:rPr>
              <a:t>Different regional green bond policy tools are already in place or soon to commence</a:t>
            </a:r>
            <a:endParaRPr lang="en-US" b="1" dirty="0">
              <a:ea typeface="ＭＳ Ｐゴシック" charset="-128"/>
              <a:cs typeface="ＭＳ Ｐゴシック" charset="-128"/>
            </a:endParaRPr>
          </a:p>
        </p:txBody>
      </p:sp>
      <p:graphicFrame>
        <p:nvGraphicFramePr>
          <p:cNvPr id="4" name="Table 3">
            <a:extLst>
              <a:ext uri="{FF2B5EF4-FFF2-40B4-BE49-F238E27FC236}">
                <a16:creationId xmlns:a16="http://schemas.microsoft.com/office/drawing/2014/main" id="{A6A13086-BF0A-44CE-BB74-D55371FC2BD7}"/>
              </a:ext>
            </a:extLst>
          </p:cNvPr>
          <p:cNvGraphicFramePr>
            <a:graphicFrameLocks noGrp="1"/>
          </p:cNvGraphicFramePr>
          <p:nvPr/>
        </p:nvGraphicFramePr>
        <p:xfrm>
          <a:off x="556409" y="2027001"/>
          <a:ext cx="7986458" cy="3773040"/>
        </p:xfrm>
        <a:graphic>
          <a:graphicData uri="http://schemas.openxmlformats.org/drawingml/2006/table">
            <a:tbl>
              <a:tblPr firstRow="1" bandRow="1">
                <a:tableStyleId>{5C22544A-7EE6-4342-B048-85BDC9FD1C3A}</a:tableStyleId>
              </a:tblPr>
              <a:tblGrid>
                <a:gridCol w="1420388">
                  <a:extLst>
                    <a:ext uri="{9D8B030D-6E8A-4147-A177-3AD203B41FA5}">
                      <a16:colId xmlns:a16="http://schemas.microsoft.com/office/drawing/2014/main" val="1275805116"/>
                    </a:ext>
                  </a:extLst>
                </a:gridCol>
                <a:gridCol w="2756070">
                  <a:extLst>
                    <a:ext uri="{9D8B030D-6E8A-4147-A177-3AD203B41FA5}">
                      <a16:colId xmlns:a16="http://schemas.microsoft.com/office/drawing/2014/main" val="2242600072"/>
                    </a:ext>
                  </a:extLst>
                </a:gridCol>
                <a:gridCol w="838200">
                  <a:extLst>
                    <a:ext uri="{9D8B030D-6E8A-4147-A177-3AD203B41FA5}">
                      <a16:colId xmlns:a16="http://schemas.microsoft.com/office/drawing/2014/main" val="2820540730"/>
                    </a:ext>
                  </a:extLst>
                </a:gridCol>
                <a:gridCol w="2971800">
                  <a:extLst>
                    <a:ext uri="{9D8B030D-6E8A-4147-A177-3AD203B41FA5}">
                      <a16:colId xmlns:a16="http://schemas.microsoft.com/office/drawing/2014/main" val="2097627725"/>
                    </a:ext>
                  </a:extLst>
                </a:gridCol>
              </a:tblGrid>
              <a:tr h="370840">
                <a:tc>
                  <a:txBody>
                    <a:bodyPr/>
                    <a:lstStyle/>
                    <a:p>
                      <a:r>
                        <a:rPr lang="en-GB" sz="1200" dirty="0"/>
                        <a:t>Region/Country</a:t>
                      </a:r>
                    </a:p>
                  </a:txBody>
                  <a:tcPr/>
                </a:tc>
                <a:tc>
                  <a:txBody>
                    <a:bodyPr/>
                    <a:lstStyle/>
                    <a:p>
                      <a:r>
                        <a:rPr lang="en-GB" sz="1200" dirty="0"/>
                        <a:t>Policy</a:t>
                      </a:r>
                    </a:p>
                  </a:txBody>
                  <a:tcPr/>
                </a:tc>
                <a:tc>
                  <a:txBody>
                    <a:bodyPr/>
                    <a:lstStyle/>
                    <a:p>
                      <a:pPr algn="ctr"/>
                      <a:r>
                        <a:rPr lang="en-GB" sz="1200" dirty="0"/>
                        <a:t>Year</a:t>
                      </a:r>
                    </a:p>
                  </a:txBody>
                  <a:tcPr/>
                </a:tc>
                <a:tc>
                  <a:txBody>
                    <a:bodyPr/>
                    <a:lstStyle/>
                    <a:p>
                      <a:r>
                        <a:rPr lang="en-GB" sz="1200" dirty="0"/>
                        <a:t>Issuing Body</a:t>
                      </a:r>
                    </a:p>
                  </a:txBody>
                  <a:tcPr/>
                </a:tc>
                <a:extLst>
                  <a:ext uri="{0D108BD9-81ED-4DB2-BD59-A6C34878D82A}">
                    <a16:rowId xmlns:a16="http://schemas.microsoft.com/office/drawing/2014/main" val="4218475312"/>
                  </a:ext>
                </a:extLst>
              </a:tr>
              <a:tr h="370840">
                <a:tc>
                  <a:txBody>
                    <a:bodyPr/>
                    <a:lstStyle/>
                    <a:p>
                      <a:r>
                        <a:rPr lang="en-GB" sz="1200" dirty="0"/>
                        <a:t>European Union</a:t>
                      </a:r>
                    </a:p>
                  </a:txBody>
                  <a:tcPr/>
                </a:tc>
                <a:tc>
                  <a:txBody>
                    <a:bodyPr/>
                    <a:lstStyle/>
                    <a:p>
                      <a:r>
                        <a:rPr lang="en-GB" sz="1200" dirty="0"/>
                        <a:t>TEG recommendations </a:t>
                      </a:r>
                    </a:p>
                    <a:p>
                      <a:r>
                        <a:rPr lang="en-GB" sz="1200" i="1" dirty="0"/>
                        <a:t>(more later)</a:t>
                      </a:r>
                    </a:p>
                  </a:txBody>
                  <a:tcPr/>
                </a:tc>
                <a:tc>
                  <a:txBody>
                    <a:bodyPr/>
                    <a:lstStyle/>
                    <a:p>
                      <a:pPr algn="ctr"/>
                      <a:r>
                        <a:rPr lang="en-GB" sz="1200" dirty="0"/>
                        <a:t>2018, 2019</a:t>
                      </a:r>
                    </a:p>
                  </a:txBody>
                  <a:tcPr/>
                </a:tc>
                <a:tc>
                  <a:txBody>
                    <a:bodyPr/>
                    <a:lstStyle/>
                    <a:p>
                      <a:r>
                        <a:rPr lang="en-GB" sz="1200" dirty="0"/>
                        <a:t>EU Commission</a:t>
                      </a:r>
                    </a:p>
                  </a:txBody>
                  <a:tcPr/>
                </a:tc>
                <a:extLst>
                  <a:ext uri="{0D108BD9-81ED-4DB2-BD59-A6C34878D82A}">
                    <a16:rowId xmlns:a16="http://schemas.microsoft.com/office/drawing/2014/main" val="4062475833"/>
                  </a:ext>
                </a:extLst>
              </a:tr>
              <a:tr h="455800">
                <a:tc>
                  <a:txBody>
                    <a:bodyPr/>
                    <a:lstStyle/>
                    <a:p>
                      <a:r>
                        <a:rPr lang="en-GB" sz="1200" dirty="0"/>
                        <a:t>Hong Kong</a:t>
                      </a:r>
                    </a:p>
                  </a:txBody>
                  <a:tcPr/>
                </a:tc>
                <a:tc>
                  <a:txBody>
                    <a:bodyPr/>
                    <a:lstStyle/>
                    <a:p>
                      <a:r>
                        <a:rPr lang="en-GB" sz="1200" dirty="0"/>
                        <a:t>Green Bond Standards</a:t>
                      </a:r>
                    </a:p>
                  </a:txBody>
                  <a:tcPr/>
                </a:tc>
                <a:tc>
                  <a:txBody>
                    <a:bodyPr/>
                    <a:lstStyle/>
                    <a:p>
                      <a:pPr algn="ctr"/>
                      <a:r>
                        <a:rPr lang="en-GB" sz="1200" dirty="0"/>
                        <a:t>2018</a:t>
                      </a:r>
                    </a:p>
                  </a:txBody>
                  <a:tcPr/>
                </a:tc>
                <a:tc>
                  <a:txBody>
                    <a:bodyPr/>
                    <a:lstStyle/>
                    <a:p>
                      <a:r>
                        <a:rPr lang="en-GB" sz="1200" dirty="0"/>
                        <a:t>HK Quality Assurance Agency</a:t>
                      </a:r>
                    </a:p>
                  </a:txBody>
                  <a:tcPr/>
                </a:tc>
                <a:extLst>
                  <a:ext uri="{0D108BD9-81ED-4DB2-BD59-A6C34878D82A}">
                    <a16:rowId xmlns:a16="http://schemas.microsoft.com/office/drawing/2014/main" val="379015521"/>
                  </a:ext>
                </a:extLst>
              </a:tr>
              <a:tr h="370840">
                <a:tc>
                  <a:txBody>
                    <a:bodyPr/>
                    <a:lstStyle/>
                    <a:p>
                      <a:r>
                        <a:rPr lang="en-GB" sz="1200" dirty="0"/>
                        <a:t>China</a:t>
                      </a:r>
                    </a:p>
                  </a:txBody>
                  <a:tcPr/>
                </a:tc>
                <a:tc>
                  <a:txBody>
                    <a:bodyPr/>
                    <a:lstStyle/>
                    <a:p>
                      <a:r>
                        <a:rPr lang="en-GB" sz="1200" dirty="0"/>
                        <a:t>Green Bond Catalog</a:t>
                      </a:r>
                    </a:p>
                    <a:p>
                      <a:r>
                        <a:rPr lang="en-GB" sz="1200" dirty="0"/>
                        <a:t>Guidelines </a:t>
                      </a:r>
                    </a:p>
                    <a:p>
                      <a:r>
                        <a:rPr lang="en-GB" sz="1200" dirty="0"/>
                        <a:t>Green Bond Assessment, Verification Guidelines</a:t>
                      </a:r>
                    </a:p>
                    <a:p>
                      <a:r>
                        <a:rPr lang="en-GB" sz="1200" i="1" dirty="0"/>
                        <a:t>(more later in China section)</a:t>
                      </a:r>
                    </a:p>
                  </a:txBody>
                  <a:tcPr/>
                </a:tc>
                <a:tc>
                  <a:txBody>
                    <a:bodyPr/>
                    <a:lstStyle/>
                    <a:p>
                      <a:pPr algn="ctr"/>
                      <a:r>
                        <a:rPr lang="en-GB" sz="1200" dirty="0"/>
                        <a:t>2015</a:t>
                      </a:r>
                    </a:p>
                    <a:p>
                      <a:pPr algn="ctr"/>
                      <a:r>
                        <a:rPr lang="en-GB" sz="1200" dirty="0"/>
                        <a:t>2017</a:t>
                      </a:r>
                    </a:p>
                    <a:p>
                      <a:pPr algn="ctr"/>
                      <a:r>
                        <a:rPr lang="en-GB" sz="1200" dirty="0"/>
                        <a:t>2018</a:t>
                      </a:r>
                    </a:p>
                  </a:txBody>
                  <a:tcPr/>
                </a:tc>
                <a:tc>
                  <a:txBody>
                    <a:bodyPr/>
                    <a:lstStyle/>
                    <a:p>
                      <a:r>
                        <a:rPr lang="en-GB" sz="1200" dirty="0"/>
                        <a:t>People’s Bank of China, NDRC</a:t>
                      </a:r>
                    </a:p>
                    <a:p>
                      <a:r>
                        <a:rPr lang="en-GB" sz="1200" dirty="0"/>
                        <a:t>China Securities Regulatory Commission</a:t>
                      </a:r>
                    </a:p>
                    <a:p>
                      <a:r>
                        <a:rPr lang="en-GB" sz="1200" dirty="0"/>
                        <a:t>Green Bonds Standard Committee</a:t>
                      </a:r>
                    </a:p>
                  </a:txBody>
                  <a:tcPr/>
                </a:tc>
                <a:extLst>
                  <a:ext uri="{0D108BD9-81ED-4DB2-BD59-A6C34878D82A}">
                    <a16:rowId xmlns:a16="http://schemas.microsoft.com/office/drawing/2014/main" val="607959473"/>
                  </a:ext>
                </a:extLst>
              </a:tr>
              <a:tr h="370840">
                <a:tc>
                  <a:txBody>
                    <a:bodyPr/>
                    <a:lstStyle/>
                    <a:p>
                      <a:r>
                        <a:rPr lang="en-GB" sz="1200" dirty="0"/>
                        <a:t>ASEAN</a:t>
                      </a:r>
                    </a:p>
                  </a:txBody>
                  <a:tcPr/>
                </a:tc>
                <a:tc>
                  <a:txBody>
                    <a:bodyPr/>
                    <a:lstStyle/>
                    <a:p>
                      <a:r>
                        <a:rPr lang="en-GB" sz="1200" dirty="0"/>
                        <a:t>Green Bond Standards</a:t>
                      </a:r>
                    </a:p>
                  </a:txBody>
                  <a:tcPr/>
                </a:tc>
                <a:tc>
                  <a:txBody>
                    <a:bodyPr/>
                    <a:lstStyle/>
                    <a:p>
                      <a:pPr algn="ctr"/>
                      <a:r>
                        <a:rPr lang="en-GB" sz="1200" dirty="0"/>
                        <a:t>2017</a:t>
                      </a:r>
                    </a:p>
                  </a:txBody>
                  <a:tcPr/>
                </a:tc>
                <a:tc>
                  <a:txBody>
                    <a:bodyPr/>
                    <a:lstStyle/>
                    <a:p>
                      <a:r>
                        <a:rPr lang="en-GB" sz="1200" dirty="0"/>
                        <a:t>ASEAN Capital Markets Forum</a:t>
                      </a:r>
                    </a:p>
                  </a:txBody>
                  <a:tcPr/>
                </a:tc>
                <a:extLst>
                  <a:ext uri="{0D108BD9-81ED-4DB2-BD59-A6C34878D82A}">
                    <a16:rowId xmlns:a16="http://schemas.microsoft.com/office/drawing/2014/main" val="3781769384"/>
                  </a:ext>
                </a:extLst>
              </a:tr>
              <a:tr h="370840">
                <a:tc>
                  <a:txBody>
                    <a:bodyPr/>
                    <a:lstStyle/>
                    <a:p>
                      <a:r>
                        <a:rPr lang="en-GB" sz="1200" dirty="0"/>
                        <a:t>Singapore</a:t>
                      </a:r>
                    </a:p>
                  </a:txBody>
                  <a:tcPr/>
                </a:tc>
                <a:tc>
                  <a:txBody>
                    <a:bodyPr/>
                    <a:lstStyle/>
                    <a:p>
                      <a:r>
                        <a:rPr lang="en-GB" sz="1200" dirty="0"/>
                        <a:t>Subsidising cost of external reviews</a:t>
                      </a:r>
                    </a:p>
                  </a:txBody>
                  <a:tcPr/>
                </a:tc>
                <a:tc>
                  <a:txBody>
                    <a:bodyPr/>
                    <a:lstStyle/>
                    <a:p>
                      <a:pPr algn="ctr"/>
                      <a:r>
                        <a:rPr lang="en-GB" sz="1200" dirty="0"/>
                        <a:t>2017</a:t>
                      </a:r>
                    </a:p>
                  </a:txBody>
                  <a:tcPr/>
                </a:tc>
                <a:tc>
                  <a:txBody>
                    <a:bodyPr/>
                    <a:lstStyle/>
                    <a:p>
                      <a:r>
                        <a:rPr lang="en-GB" sz="1200" dirty="0"/>
                        <a:t>Monetary Authority of Singapore</a:t>
                      </a:r>
                    </a:p>
                  </a:txBody>
                  <a:tcPr/>
                </a:tc>
                <a:extLst>
                  <a:ext uri="{0D108BD9-81ED-4DB2-BD59-A6C34878D82A}">
                    <a16:rowId xmlns:a16="http://schemas.microsoft.com/office/drawing/2014/main" val="2405542862"/>
                  </a:ext>
                </a:extLst>
              </a:tr>
              <a:tr h="370840">
                <a:tc>
                  <a:txBody>
                    <a:bodyPr/>
                    <a:lstStyle/>
                    <a:p>
                      <a:r>
                        <a:rPr lang="en-GB" sz="1200" dirty="0"/>
                        <a:t>Nigeria</a:t>
                      </a:r>
                    </a:p>
                  </a:txBody>
                  <a:tcPr/>
                </a:tc>
                <a:tc>
                  <a:txBody>
                    <a:bodyPr/>
                    <a:lstStyle/>
                    <a:p>
                      <a:r>
                        <a:rPr lang="en-GB" sz="1200" dirty="0"/>
                        <a:t>Green Bond Guidelines</a:t>
                      </a:r>
                    </a:p>
                  </a:txBody>
                  <a:tcPr/>
                </a:tc>
                <a:tc>
                  <a:txBody>
                    <a:bodyPr/>
                    <a:lstStyle/>
                    <a:p>
                      <a:pPr algn="ctr"/>
                      <a:r>
                        <a:rPr lang="en-GB" sz="1200" dirty="0"/>
                        <a:t>2017</a:t>
                      </a:r>
                    </a:p>
                  </a:txBody>
                  <a:tcPr/>
                </a:tc>
                <a:tc>
                  <a:txBody>
                    <a:bodyPr/>
                    <a:lstStyle/>
                    <a:p>
                      <a:r>
                        <a:rPr lang="en-GB" sz="1200" dirty="0"/>
                        <a:t>Nigerian Securities Exchange Commission</a:t>
                      </a:r>
                    </a:p>
                  </a:txBody>
                  <a:tcPr/>
                </a:tc>
                <a:extLst>
                  <a:ext uri="{0D108BD9-81ED-4DB2-BD59-A6C34878D82A}">
                    <a16:rowId xmlns:a16="http://schemas.microsoft.com/office/drawing/2014/main" val="1806259014"/>
                  </a:ext>
                </a:extLst>
              </a:tr>
              <a:tr h="370840">
                <a:tc>
                  <a:txBody>
                    <a:bodyPr/>
                    <a:lstStyle/>
                    <a:p>
                      <a:r>
                        <a:rPr lang="en-GB" sz="1200" dirty="0"/>
                        <a:t>Kenya</a:t>
                      </a:r>
                    </a:p>
                  </a:txBody>
                  <a:tcPr/>
                </a:tc>
                <a:tc>
                  <a:txBody>
                    <a:bodyPr/>
                    <a:lstStyle/>
                    <a:p>
                      <a:r>
                        <a:rPr lang="en-GB" sz="1200" dirty="0"/>
                        <a:t>Green Bond Programme</a:t>
                      </a:r>
                    </a:p>
                  </a:txBody>
                  <a:tcPr/>
                </a:tc>
                <a:tc>
                  <a:txBody>
                    <a:bodyPr/>
                    <a:lstStyle/>
                    <a:p>
                      <a:pPr algn="ctr"/>
                      <a:r>
                        <a:rPr lang="en-GB" sz="1200" dirty="0"/>
                        <a:t>2017</a:t>
                      </a:r>
                    </a:p>
                  </a:txBody>
                  <a:tcPr/>
                </a:tc>
                <a:tc>
                  <a:txBody>
                    <a:bodyPr/>
                    <a:lstStyle/>
                    <a:p>
                      <a:endParaRPr lang="en-GB" sz="1200" dirty="0"/>
                    </a:p>
                  </a:txBody>
                  <a:tcPr/>
                </a:tc>
                <a:extLst>
                  <a:ext uri="{0D108BD9-81ED-4DB2-BD59-A6C34878D82A}">
                    <a16:rowId xmlns:a16="http://schemas.microsoft.com/office/drawing/2014/main" val="3070871890"/>
                  </a:ext>
                </a:extLst>
              </a:tr>
            </a:tbl>
          </a:graphicData>
        </a:graphic>
      </p:graphicFrame>
      <p:pic>
        <p:nvPicPr>
          <p:cNvPr id="5" name="Picture 4" descr="CBI_logo.png">
            <a:extLst>
              <a:ext uri="{FF2B5EF4-FFF2-40B4-BE49-F238E27FC236}">
                <a16:creationId xmlns:a16="http://schemas.microsoft.com/office/drawing/2014/main" id="{9D328721-1303-FB4F-9DF9-0ACB44EB4869}"/>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56409" y="6196570"/>
            <a:ext cx="1761995" cy="317187"/>
          </a:xfrm>
          <a:prstGeom prst="rect">
            <a:avLst/>
          </a:prstGeom>
          <a:noFill/>
          <a:ln w="9525">
            <a:noFill/>
            <a:miter lim="800000"/>
            <a:headEnd/>
            <a:tailEnd/>
          </a:ln>
        </p:spPr>
      </p:pic>
    </p:spTree>
    <p:extLst>
      <p:ext uri="{BB962C8B-B14F-4D97-AF65-F5344CB8AC3E}">
        <p14:creationId xmlns:p14="http://schemas.microsoft.com/office/powerpoint/2010/main" val="41271607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0A839D71-6AE6-6242-A035-6F956A8074F4}"/>
              </a:ext>
            </a:extLst>
          </p:cNvPr>
          <p:cNvPicPr>
            <a:picLocks noChangeAspect="1"/>
          </p:cNvPicPr>
          <p:nvPr/>
        </p:nvPicPr>
        <p:blipFill>
          <a:blip r:embed="rId3"/>
          <a:stretch>
            <a:fillRect/>
          </a:stretch>
        </p:blipFill>
        <p:spPr>
          <a:xfrm>
            <a:off x="5076841" y="4297647"/>
            <a:ext cx="2273300" cy="1549400"/>
          </a:xfrm>
          <a:prstGeom prst="rect">
            <a:avLst/>
          </a:prstGeom>
        </p:spPr>
      </p:pic>
      <p:sp>
        <p:nvSpPr>
          <p:cNvPr id="3" name="Content Placeholder 2">
            <a:extLst>
              <a:ext uri="{FF2B5EF4-FFF2-40B4-BE49-F238E27FC236}">
                <a16:creationId xmlns:a16="http://schemas.microsoft.com/office/drawing/2014/main" id="{48EDE8B0-2DDC-CC45-B6F2-6A2CE57584BA}"/>
              </a:ext>
            </a:extLst>
          </p:cNvPr>
          <p:cNvSpPr>
            <a:spLocks noGrp="1"/>
          </p:cNvSpPr>
          <p:nvPr>
            <p:ph idx="1"/>
          </p:nvPr>
        </p:nvSpPr>
        <p:spPr>
          <a:xfrm>
            <a:off x="514269" y="981697"/>
            <a:ext cx="7886700" cy="1418802"/>
          </a:xfrm>
        </p:spPr>
        <p:txBody>
          <a:bodyPr>
            <a:normAutofit/>
          </a:bodyPr>
          <a:lstStyle/>
          <a:p>
            <a:pPr marL="0" indent="0">
              <a:buNone/>
            </a:pPr>
            <a:r>
              <a:rPr lang="en-US" sz="1800" dirty="0">
                <a:solidFill>
                  <a:srgbClr val="000000"/>
                </a:solidFill>
                <a:latin typeface="Calibri Light"/>
                <a:cs typeface="Calibri Light"/>
              </a:rPr>
              <a:t>The Global Green Bond Partnership brings together pioneering organizations and institutions working on green bonds to scale their issuance by public and private partners in both developed and emerging markets globally. </a:t>
            </a:r>
          </a:p>
          <a:p>
            <a:pPr marL="0" indent="0">
              <a:spcBef>
                <a:spcPts val="2000"/>
              </a:spcBef>
              <a:buNone/>
            </a:pPr>
            <a:r>
              <a:rPr lang="en-US" sz="1800" b="1" dirty="0">
                <a:solidFill>
                  <a:srgbClr val="000000"/>
                </a:solidFill>
                <a:latin typeface="Calibri "/>
                <a:cs typeface="Calibri "/>
              </a:rPr>
              <a:t>Founding Members</a:t>
            </a:r>
          </a:p>
          <a:p>
            <a:pPr marL="0" indent="0">
              <a:buNone/>
            </a:pPr>
            <a:endParaRPr lang="en-US" dirty="0">
              <a:solidFill>
                <a:srgbClr val="000000"/>
              </a:solidFill>
              <a:latin typeface="Calibri Light"/>
              <a:cs typeface="Calibri Light"/>
            </a:endParaRPr>
          </a:p>
          <a:p>
            <a:pPr marL="0" indent="0">
              <a:buNone/>
            </a:pPr>
            <a:endParaRPr lang="en-US" dirty="0">
              <a:solidFill>
                <a:srgbClr val="000000"/>
              </a:solidFill>
              <a:latin typeface="Calibri Light"/>
              <a:cs typeface="Calibri Light"/>
            </a:endParaRPr>
          </a:p>
          <a:p>
            <a:pPr marL="0" indent="0">
              <a:buNone/>
            </a:pPr>
            <a:endParaRPr lang="en-US" dirty="0">
              <a:solidFill>
                <a:srgbClr val="000000"/>
              </a:solidFill>
              <a:latin typeface="Calibri Light"/>
              <a:cs typeface="Calibri Light"/>
            </a:endParaRPr>
          </a:p>
          <a:p>
            <a:pPr marL="0" indent="0">
              <a:buNone/>
            </a:pPr>
            <a:endParaRPr lang="en-US" sz="1800" b="1" dirty="0">
              <a:solidFill>
                <a:srgbClr val="000000"/>
              </a:solidFill>
              <a:latin typeface="Calibri "/>
              <a:cs typeface="Calibri "/>
            </a:endParaRPr>
          </a:p>
          <a:p>
            <a:pPr marL="0" indent="0">
              <a:buNone/>
            </a:pPr>
            <a:endParaRPr lang="en-US" sz="1800" b="1" dirty="0">
              <a:solidFill>
                <a:srgbClr val="000000"/>
              </a:solidFill>
              <a:latin typeface="Calibri "/>
              <a:cs typeface="Calibri "/>
            </a:endParaRPr>
          </a:p>
          <a:p>
            <a:pPr marL="0" indent="0">
              <a:buNone/>
            </a:pPr>
            <a:endParaRPr lang="en-US" sz="1800" b="1" dirty="0">
              <a:solidFill>
                <a:srgbClr val="000000"/>
              </a:solidFill>
              <a:latin typeface="Calibri "/>
              <a:cs typeface="Calibri "/>
            </a:endParaRPr>
          </a:p>
          <a:p>
            <a:pPr marL="0" indent="0">
              <a:buNone/>
            </a:pPr>
            <a:endParaRPr lang="en-US" dirty="0">
              <a:solidFill>
                <a:srgbClr val="000000"/>
              </a:solidFill>
              <a:latin typeface="Calibri Light"/>
              <a:cs typeface="Calibri Light"/>
            </a:endParaRPr>
          </a:p>
        </p:txBody>
      </p:sp>
      <p:sp>
        <p:nvSpPr>
          <p:cNvPr id="2" name="Rectangle 1"/>
          <p:cNvSpPr/>
          <p:nvPr/>
        </p:nvSpPr>
        <p:spPr>
          <a:xfrm>
            <a:off x="4727874" y="5982104"/>
            <a:ext cx="4069951" cy="87589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7DBBFB76-0510-D141-BB0D-AB9B528B46FB}"/>
              </a:ext>
            </a:extLst>
          </p:cNvPr>
          <p:cNvSpPr txBox="1">
            <a:spLocks/>
          </p:cNvSpPr>
          <p:nvPr/>
        </p:nvSpPr>
        <p:spPr>
          <a:xfrm>
            <a:off x="535915" y="141111"/>
            <a:ext cx="9144000" cy="66322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200" b="1" i="0" kern="1200">
                <a:solidFill>
                  <a:srgbClr val="05324E"/>
                </a:solidFill>
                <a:latin typeface="DIN Bold"/>
                <a:ea typeface="Source Sans Pro" panose="020B0503030403020204" pitchFamily="34" charset="0"/>
                <a:cs typeface="DIN Bold"/>
              </a:defRPr>
            </a:lvl1pPr>
          </a:lstStyle>
          <a:p>
            <a:pPr>
              <a:lnSpc>
                <a:spcPct val="140000"/>
              </a:lnSpc>
            </a:pPr>
            <a:r>
              <a:rPr lang="en-US" sz="2800" b="0" dirty="0">
                <a:latin typeface="DIN Alternate Bold"/>
                <a:cs typeface="DIN Alternate Bold"/>
              </a:rPr>
              <a:t>Global Green Bond Partnership </a:t>
            </a:r>
          </a:p>
        </p:txBody>
      </p:sp>
      <p:pic>
        <p:nvPicPr>
          <p:cNvPr id="5" name="Google Shape;54;p13"/>
          <p:cNvPicPr preferRelativeResize="0"/>
          <p:nvPr/>
        </p:nvPicPr>
        <p:blipFill>
          <a:blip r:embed="rId4">
            <a:alphaModFix/>
          </a:blip>
          <a:stretch>
            <a:fillRect/>
          </a:stretch>
        </p:blipFill>
        <p:spPr>
          <a:xfrm>
            <a:off x="5472138" y="5620098"/>
            <a:ext cx="3671862" cy="1117601"/>
          </a:xfrm>
          <a:prstGeom prst="rect">
            <a:avLst/>
          </a:prstGeom>
          <a:noFill/>
          <a:ln>
            <a:noFill/>
          </a:ln>
        </p:spPr>
      </p:pic>
      <p:sp>
        <p:nvSpPr>
          <p:cNvPr id="4" name="AutoShape 2">
            <a:extLst>
              <a:ext uri="{FF2B5EF4-FFF2-40B4-BE49-F238E27FC236}">
                <a16:creationId xmlns:a16="http://schemas.microsoft.com/office/drawing/2014/main" id="{9893259D-316B-5F43-963F-2FE5D24C56B3}"/>
              </a:ext>
            </a:extLst>
          </p:cNvPr>
          <p:cNvSpPr>
            <a:spLocks noChangeAspect="1" noChangeArrowheads="1"/>
          </p:cNvSpPr>
          <p:nvPr/>
        </p:nvSpPr>
        <p:spPr bwMode="auto">
          <a:xfrm>
            <a:off x="1143000" y="0"/>
            <a:ext cx="6858000" cy="68580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8" name="Picture 7">
            <a:extLst>
              <a:ext uri="{FF2B5EF4-FFF2-40B4-BE49-F238E27FC236}">
                <a16:creationId xmlns:a16="http://schemas.microsoft.com/office/drawing/2014/main" id="{1B07C8A3-E925-F143-8BCB-A57C19BD2375}"/>
              </a:ext>
            </a:extLst>
          </p:cNvPr>
          <p:cNvPicPr>
            <a:picLocks noChangeAspect="1"/>
          </p:cNvPicPr>
          <p:nvPr/>
        </p:nvPicPr>
        <p:blipFill>
          <a:blip r:embed="rId5"/>
          <a:stretch>
            <a:fillRect/>
          </a:stretch>
        </p:blipFill>
        <p:spPr>
          <a:xfrm>
            <a:off x="38100" y="2400499"/>
            <a:ext cx="9105900" cy="1117600"/>
          </a:xfrm>
          <a:prstGeom prst="rect">
            <a:avLst/>
          </a:prstGeom>
        </p:spPr>
      </p:pic>
      <p:sp>
        <p:nvSpPr>
          <p:cNvPr id="9" name="TextBox 8">
            <a:extLst>
              <a:ext uri="{FF2B5EF4-FFF2-40B4-BE49-F238E27FC236}">
                <a16:creationId xmlns:a16="http://schemas.microsoft.com/office/drawing/2014/main" id="{E55F193B-D9FF-2F4E-9C8B-854BD0317B72}"/>
              </a:ext>
            </a:extLst>
          </p:cNvPr>
          <p:cNvSpPr txBox="1"/>
          <p:nvPr/>
        </p:nvSpPr>
        <p:spPr>
          <a:xfrm>
            <a:off x="181342" y="4650602"/>
            <a:ext cx="4960332" cy="1708160"/>
          </a:xfrm>
          <a:prstGeom prst="rect">
            <a:avLst/>
          </a:prstGeom>
          <a:noFill/>
        </p:spPr>
        <p:txBody>
          <a:bodyPr wrap="none" rtlCol="0">
            <a:spAutoFit/>
          </a:bodyPr>
          <a:lstStyle/>
          <a:p>
            <a:pPr>
              <a:spcAft>
                <a:spcPts val="600"/>
              </a:spcAft>
            </a:pPr>
            <a:r>
              <a:rPr lang="en-US" sz="2800" dirty="0">
                <a:solidFill>
                  <a:srgbClr val="05324E"/>
                </a:solidFill>
                <a:latin typeface="DIN Alternate Bold"/>
                <a:ea typeface="Source Sans Pro" panose="020B0503030403020204" pitchFamily="34" charset="0"/>
              </a:rPr>
              <a:t>Themes of Engagement 2019</a:t>
            </a:r>
          </a:p>
          <a:p>
            <a:pPr marL="457200" indent="-457200">
              <a:buFont typeface="Arial" panose="020B0604020202020204" pitchFamily="34" charset="0"/>
              <a:buChar char="•"/>
            </a:pPr>
            <a:r>
              <a:rPr lang="en-US" sz="2400" dirty="0">
                <a:solidFill>
                  <a:srgbClr val="000000"/>
                </a:solidFill>
                <a:latin typeface="Calibri Light"/>
                <a:ea typeface="Source Sans Pro" panose="020B0503030403020204" pitchFamily="34" charset="0"/>
                <a:cs typeface="Calibri Light"/>
              </a:rPr>
              <a:t>Market Promotion &amp; Advancement</a:t>
            </a:r>
          </a:p>
          <a:p>
            <a:pPr marL="457200" indent="-457200">
              <a:buFont typeface="Arial" panose="020B0604020202020204" pitchFamily="34" charset="0"/>
              <a:buChar char="•"/>
            </a:pPr>
            <a:r>
              <a:rPr lang="en-US" sz="2400" dirty="0">
                <a:solidFill>
                  <a:srgbClr val="000000"/>
                </a:solidFill>
                <a:latin typeface="Calibri Light"/>
                <a:ea typeface="Source Sans Pro" panose="020B0503030403020204" pitchFamily="34" charset="0"/>
                <a:cs typeface="Calibri Light"/>
              </a:rPr>
              <a:t>Technical Standards &amp; Norms</a:t>
            </a:r>
          </a:p>
          <a:p>
            <a:pPr marL="457200" indent="-457200">
              <a:buFont typeface="Arial" panose="020B0604020202020204" pitchFamily="34" charset="0"/>
              <a:buChar char="•"/>
            </a:pPr>
            <a:r>
              <a:rPr lang="en-US" sz="2400" dirty="0">
                <a:solidFill>
                  <a:srgbClr val="000000"/>
                </a:solidFill>
                <a:latin typeface="Calibri Light"/>
                <a:ea typeface="Source Sans Pro" panose="020B0503030403020204" pitchFamily="34" charset="0"/>
                <a:cs typeface="Calibri Light"/>
              </a:rPr>
              <a:t>Coordination &amp; Collaboration</a:t>
            </a:r>
          </a:p>
        </p:txBody>
      </p:sp>
      <p:pic>
        <p:nvPicPr>
          <p:cNvPr id="10" name="Picture 9">
            <a:extLst>
              <a:ext uri="{FF2B5EF4-FFF2-40B4-BE49-F238E27FC236}">
                <a16:creationId xmlns:a16="http://schemas.microsoft.com/office/drawing/2014/main" id="{B5806229-E545-2D4C-9394-0A7B9FE02D9F}"/>
              </a:ext>
            </a:extLst>
          </p:cNvPr>
          <p:cNvPicPr>
            <a:picLocks noChangeAspect="1"/>
          </p:cNvPicPr>
          <p:nvPr/>
        </p:nvPicPr>
        <p:blipFill>
          <a:blip r:embed="rId6"/>
          <a:stretch>
            <a:fillRect/>
          </a:stretch>
        </p:blipFill>
        <p:spPr>
          <a:xfrm>
            <a:off x="61022" y="3222164"/>
            <a:ext cx="9017000" cy="1422400"/>
          </a:xfrm>
          <a:prstGeom prst="rect">
            <a:avLst/>
          </a:prstGeom>
        </p:spPr>
      </p:pic>
      <p:pic>
        <p:nvPicPr>
          <p:cNvPr id="12" name="Picture 11">
            <a:extLst>
              <a:ext uri="{FF2B5EF4-FFF2-40B4-BE49-F238E27FC236}">
                <a16:creationId xmlns:a16="http://schemas.microsoft.com/office/drawing/2014/main" id="{4B287C1D-C99D-8D4A-88A1-1AD3195B9DAA}"/>
              </a:ext>
            </a:extLst>
          </p:cNvPr>
          <p:cNvPicPr>
            <a:picLocks noChangeAspect="1"/>
          </p:cNvPicPr>
          <p:nvPr/>
        </p:nvPicPr>
        <p:blipFill>
          <a:blip r:embed="rId7"/>
          <a:stretch>
            <a:fillRect/>
          </a:stretch>
        </p:blipFill>
        <p:spPr>
          <a:xfrm>
            <a:off x="7653683" y="4633170"/>
            <a:ext cx="1267522" cy="655366"/>
          </a:xfrm>
          <a:prstGeom prst="rect">
            <a:avLst/>
          </a:prstGeom>
        </p:spPr>
      </p:pic>
    </p:spTree>
    <p:extLst>
      <p:ext uri="{BB962C8B-B14F-4D97-AF65-F5344CB8AC3E}">
        <p14:creationId xmlns:p14="http://schemas.microsoft.com/office/powerpoint/2010/main" val="27172704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8EDE8B0-2DDC-CC45-B6F2-6A2CE57584BA}"/>
              </a:ext>
            </a:extLst>
          </p:cNvPr>
          <p:cNvSpPr>
            <a:spLocks noGrp="1"/>
          </p:cNvSpPr>
          <p:nvPr>
            <p:ph idx="1"/>
          </p:nvPr>
        </p:nvSpPr>
        <p:spPr>
          <a:xfrm>
            <a:off x="552299" y="1902048"/>
            <a:ext cx="7886700" cy="3292285"/>
          </a:xfrm>
        </p:spPr>
        <p:txBody>
          <a:bodyPr/>
          <a:lstStyle/>
          <a:p>
            <a:r>
              <a:rPr lang="en-US" dirty="0">
                <a:solidFill>
                  <a:srgbClr val="000000"/>
                </a:solidFill>
                <a:latin typeface="Calibri Light"/>
                <a:cs typeface="Calibri Light"/>
              </a:rPr>
              <a:t>A resource for corporate and government representatives and others interested in better understanding green bonds</a:t>
            </a:r>
          </a:p>
          <a:p>
            <a:r>
              <a:rPr lang="en-US" dirty="0">
                <a:solidFill>
                  <a:srgbClr val="000000"/>
                </a:solidFill>
                <a:latin typeface="Calibri Light"/>
                <a:cs typeface="Calibri Light"/>
              </a:rPr>
              <a:t>Provides users with a basic outline of green bonds and their role in mobilizing capital for climate change action</a:t>
            </a:r>
          </a:p>
          <a:p>
            <a:r>
              <a:rPr lang="en-US" dirty="0">
                <a:solidFill>
                  <a:srgbClr val="000000"/>
                </a:solidFill>
                <a:latin typeface="Calibri Light"/>
                <a:cs typeface="Calibri Light"/>
                <a:hlinkClick r:id="rId2"/>
              </a:rPr>
              <a:t>The Green Bond Roadmap</a:t>
            </a:r>
            <a:endParaRPr lang="en-US" dirty="0">
              <a:solidFill>
                <a:srgbClr val="000000"/>
              </a:solidFill>
              <a:latin typeface="Calibri Light"/>
              <a:cs typeface="Calibri Light"/>
            </a:endParaRPr>
          </a:p>
          <a:p>
            <a:r>
              <a:rPr lang="en-US" dirty="0">
                <a:solidFill>
                  <a:srgbClr val="000000"/>
                </a:solidFill>
                <a:latin typeface="Calibri Light"/>
                <a:cs typeface="Calibri Light"/>
                <a:hlinkClick r:id="rId3"/>
              </a:rPr>
              <a:t>https://www.globalgreenbondpartnership.org/about-us</a:t>
            </a:r>
            <a:r>
              <a:rPr lang="en-US" dirty="0">
                <a:solidFill>
                  <a:srgbClr val="000000"/>
                </a:solidFill>
                <a:latin typeface="Calibri Light"/>
                <a:cs typeface="Calibri Light"/>
              </a:rPr>
              <a:t> </a:t>
            </a:r>
          </a:p>
          <a:p>
            <a:pPr marL="0" indent="0">
              <a:buNone/>
            </a:pPr>
            <a:endParaRPr lang="en-US" dirty="0">
              <a:solidFill>
                <a:srgbClr val="000000"/>
              </a:solidFill>
              <a:latin typeface="Calibri Light"/>
              <a:cs typeface="Calibri Light"/>
            </a:endParaRPr>
          </a:p>
        </p:txBody>
      </p:sp>
      <p:sp>
        <p:nvSpPr>
          <p:cNvPr id="4" name="Slide Number Placeholder 3">
            <a:extLst>
              <a:ext uri="{FF2B5EF4-FFF2-40B4-BE49-F238E27FC236}">
                <a16:creationId xmlns:a16="http://schemas.microsoft.com/office/drawing/2014/main" id="{707A4A4D-9C96-994E-A5A9-6F18D4929024}"/>
              </a:ext>
            </a:extLst>
          </p:cNvPr>
          <p:cNvSpPr>
            <a:spLocks noGrp="1"/>
          </p:cNvSpPr>
          <p:nvPr>
            <p:ph type="sldNum" sz="quarter" idx="10"/>
          </p:nvPr>
        </p:nvSpPr>
        <p:spPr/>
        <p:txBody>
          <a:bodyPr/>
          <a:lstStyle/>
          <a:p>
            <a:fld id="{6C941792-EA9C-4CDE-99E7-0D35249FA890}" type="slidenum">
              <a:rPr lang="uk-UA" smtClean="0"/>
              <a:pPr/>
              <a:t>18</a:t>
            </a:fld>
            <a:endParaRPr lang="uk-UA" dirty="0"/>
          </a:p>
        </p:txBody>
      </p:sp>
      <p:sp>
        <p:nvSpPr>
          <p:cNvPr id="6" name="Title 1">
            <a:extLst>
              <a:ext uri="{FF2B5EF4-FFF2-40B4-BE49-F238E27FC236}">
                <a16:creationId xmlns:a16="http://schemas.microsoft.com/office/drawing/2014/main" id="{7DBBFB76-0510-D141-BB0D-AB9B528B46FB}"/>
              </a:ext>
            </a:extLst>
          </p:cNvPr>
          <p:cNvSpPr txBox="1">
            <a:spLocks/>
          </p:cNvSpPr>
          <p:nvPr/>
        </p:nvSpPr>
        <p:spPr>
          <a:xfrm>
            <a:off x="535915" y="141111"/>
            <a:ext cx="9144000" cy="66322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200" b="1" i="0" kern="1200">
                <a:solidFill>
                  <a:srgbClr val="05324E"/>
                </a:solidFill>
                <a:latin typeface="DIN Bold"/>
                <a:ea typeface="Source Sans Pro" panose="020B0503030403020204" pitchFamily="34" charset="0"/>
                <a:cs typeface="DIN Bold"/>
              </a:defRPr>
            </a:lvl1pPr>
          </a:lstStyle>
          <a:p>
            <a:pPr>
              <a:lnSpc>
                <a:spcPct val="140000"/>
              </a:lnSpc>
            </a:pPr>
            <a:r>
              <a:rPr lang="en-US" sz="2800" b="0" dirty="0">
                <a:latin typeface="DIN Alternate Bold"/>
                <a:cs typeface="DIN Alternate Bold"/>
              </a:rPr>
              <a:t>The Green Bond Roadmap</a:t>
            </a:r>
          </a:p>
        </p:txBody>
      </p:sp>
      <p:pic>
        <p:nvPicPr>
          <p:cNvPr id="7" name="Picture 6"/>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 y="5785938"/>
            <a:ext cx="2257778" cy="1077100"/>
          </a:xfrm>
          <a:prstGeom prst="rect">
            <a:avLst/>
          </a:prstGeom>
        </p:spPr>
      </p:pic>
    </p:spTree>
    <p:extLst>
      <p:ext uri="{BB962C8B-B14F-4D97-AF65-F5344CB8AC3E}">
        <p14:creationId xmlns:p14="http://schemas.microsoft.com/office/powerpoint/2010/main" val="12414883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B459E8-5000-0447-BCAF-99BADF2C924B}"/>
              </a:ext>
            </a:extLst>
          </p:cNvPr>
          <p:cNvSpPr>
            <a:spLocks noGrp="1"/>
          </p:cNvSpPr>
          <p:nvPr>
            <p:ph type="title"/>
          </p:nvPr>
        </p:nvSpPr>
        <p:spPr/>
        <p:txBody>
          <a:bodyPr/>
          <a:lstStyle/>
          <a:p>
            <a:r>
              <a:rPr lang="en-US" dirty="0"/>
              <a:t>Case Study: Apple </a:t>
            </a:r>
          </a:p>
        </p:txBody>
      </p:sp>
      <p:sp>
        <p:nvSpPr>
          <p:cNvPr id="3" name="Content Placeholder 2">
            <a:extLst>
              <a:ext uri="{FF2B5EF4-FFF2-40B4-BE49-F238E27FC236}">
                <a16:creationId xmlns:a16="http://schemas.microsoft.com/office/drawing/2014/main" id="{05971DB0-16F4-4D47-B7AB-CEA6CF12643F}"/>
              </a:ext>
            </a:extLst>
          </p:cNvPr>
          <p:cNvSpPr>
            <a:spLocks noGrp="1"/>
          </p:cNvSpPr>
          <p:nvPr>
            <p:ph idx="1"/>
          </p:nvPr>
        </p:nvSpPr>
        <p:spPr/>
        <p:txBody>
          <a:bodyPr>
            <a:normAutofit fontScale="77500" lnSpcReduction="20000"/>
          </a:bodyPr>
          <a:lstStyle/>
          <a:p>
            <a:pPr fontAlgn="base"/>
            <a:r>
              <a:rPr lang="en-US" dirty="0"/>
              <a:t>Issuances to Date: 2  -- 2016 + 2017</a:t>
            </a:r>
          </a:p>
          <a:p>
            <a:pPr fontAlgn="base"/>
            <a:r>
              <a:rPr lang="en-US" dirty="0"/>
              <a:t>Total Debt Issued: USD 2.5bn ($1bn followed by $1.5bn) </a:t>
            </a:r>
          </a:p>
          <a:p>
            <a:pPr fontAlgn="base"/>
            <a:r>
              <a:rPr lang="en-US" dirty="0"/>
              <a:t>Use-of-Proceeds: Clean energy + environmental projects + enhanced recycling and supply chain improvements + energy efficiency + green buildings + resource conservation</a:t>
            </a:r>
          </a:p>
          <a:p>
            <a:pPr fontAlgn="base"/>
            <a:r>
              <a:rPr lang="en-US" dirty="0"/>
              <a:t>The company has committed to powering all of its facilities with 100 percent renewable energy. In addition, together with its suppliers, Apple has a commitment to bring more than 4 gigawatts of new clean power online worldwide by 2020.</a:t>
            </a:r>
          </a:p>
          <a:p>
            <a:pPr fontAlgn="base"/>
            <a:r>
              <a:rPr lang="en-US" dirty="0"/>
              <a:t>2nd Party Opinion: </a:t>
            </a:r>
            <a:r>
              <a:rPr lang="en-US" dirty="0" err="1"/>
              <a:t>Sustainalytics</a:t>
            </a:r>
            <a:r>
              <a:rPr lang="en-US" dirty="0"/>
              <a:t> </a:t>
            </a:r>
          </a:p>
          <a:p>
            <a:pPr fontAlgn="base"/>
            <a:r>
              <a:rPr lang="en-US" dirty="0"/>
              <a:t>Annual Auditing: Ernst and Young</a:t>
            </a:r>
            <a:br>
              <a:rPr lang="en-US" dirty="0"/>
            </a:br>
            <a:br>
              <a:rPr lang="en-US" dirty="0"/>
            </a:br>
            <a:endParaRPr lang="en-US" dirty="0"/>
          </a:p>
        </p:txBody>
      </p:sp>
      <p:pic>
        <p:nvPicPr>
          <p:cNvPr id="4" name="Picture 3">
            <a:extLst>
              <a:ext uri="{FF2B5EF4-FFF2-40B4-BE49-F238E27FC236}">
                <a16:creationId xmlns:a16="http://schemas.microsoft.com/office/drawing/2014/main" id="{365CDFA1-554E-5144-A951-6DF2612B2AA7}"/>
              </a:ext>
            </a:extLst>
          </p:cNvPr>
          <p:cNvPicPr>
            <a:picLocks noChangeAspect="1"/>
          </p:cNvPicPr>
          <p:nvPr/>
        </p:nvPicPr>
        <p:blipFill>
          <a:blip r:embed="rId2"/>
          <a:stretch>
            <a:fillRect/>
          </a:stretch>
        </p:blipFill>
        <p:spPr>
          <a:xfrm>
            <a:off x="7340204" y="1018031"/>
            <a:ext cx="1302129" cy="1525607"/>
          </a:xfrm>
          <a:prstGeom prst="rect">
            <a:avLst/>
          </a:prstGeom>
        </p:spPr>
      </p:pic>
    </p:spTree>
    <p:extLst>
      <p:ext uri="{BB962C8B-B14F-4D97-AF65-F5344CB8AC3E}">
        <p14:creationId xmlns:p14="http://schemas.microsoft.com/office/powerpoint/2010/main" val="32322286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3116275160"/>
              </p:ext>
            </p:extLst>
          </p:nvPr>
        </p:nvGraphicFramePr>
        <p:xfrm>
          <a:off x="345689" y="1199210"/>
          <a:ext cx="8954428" cy="4119880"/>
        </p:xfrm>
        <a:graphic>
          <a:graphicData uri="http://schemas.openxmlformats.org/drawingml/2006/table">
            <a:tbl>
              <a:tblPr firstRow="1" bandRow="1">
                <a:tableStyleId>{2D5ABB26-0587-4C30-8999-92F81FD0307C}</a:tableStyleId>
              </a:tblPr>
              <a:tblGrid>
                <a:gridCol w="6036861">
                  <a:extLst>
                    <a:ext uri="{9D8B030D-6E8A-4147-A177-3AD203B41FA5}">
                      <a16:colId xmlns:a16="http://schemas.microsoft.com/office/drawing/2014/main" val="20000"/>
                    </a:ext>
                  </a:extLst>
                </a:gridCol>
                <a:gridCol w="2917567">
                  <a:extLst>
                    <a:ext uri="{9D8B030D-6E8A-4147-A177-3AD203B41FA5}">
                      <a16:colId xmlns:a16="http://schemas.microsoft.com/office/drawing/2014/main" val="20001"/>
                    </a:ext>
                  </a:extLst>
                </a:gridCol>
              </a:tblGrid>
              <a:tr h="370840">
                <a:tc>
                  <a:txBody>
                    <a:bodyPr/>
                    <a:lstStyle/>
                    <a:p>
                      <a:pPr marL="0" indent="0">
                        <a:buNone/>
                      </a:pPr>
                      <a:r>
                        <a:rPr lang="en-US" dirty="0">
                          <a:solidFill>
                            <a:schemeClr val="tx1"/>
                          </a:solidFill>
                        </a:rPr>
                        <a:t>Welcome &amp; Overview</a:t>
                      </a:r>
                    </a:p>
                    <a:p>
                      <a:pPr marL="0" indent="0">
                        <a:buNone/>
                      </a:pPr>
                      <a:endParaRPr lang="en-US" dirty="0">
                        <a:solidFill>
                          <a:schemeClr val="tx1"/>
                        </a:solidFill>
                      </a:endParaRPr>
                    </a:p>
                  </a:txBody>
                  <a:tcPr/>
                </a:tc>
                <a:tc>
                  <a:txBody>
                    <a:bodyPr/>
                    <a:lstStyle/>
                    <a:p>
                      <a:pPr algn="l"/>
                      <a:r>
                        <a:rPr lang="en-US" dirty="0"/>
                        <a:t>Alexia Kelly</a:t>
                      </a:r>
                    </a:p>
                  </a:txBody>
                  <a:tcPr/>
                </a:tc>
                <a:extLst>
                  <a:ext uri="{0D108BD9-81ED-4DB2-BD59-A6C34878D82A}">
                    <a16:rowId xmlns:a16="http://schemas.microsoft.com/office/drawing/2014/main" val="10000"/>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solidFill>
                            <a:schemeClr val="tx1"/>
                          </a:solidFill>
                        </a:rPr>
                        <a:t>Status of the Green Bond Market &amp; </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solidFill>
                            <a:schemeClr val="tx1"/>
                          </a:solidFill>
                        </a:rPr>
                        <a:t>How to Get Started with Green Bonds</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solidFill>
                          <a:schemeClr val="tx1"/>
                        </a:solidFill>
                      </a:endParaRPr>
                    </a:p>
                  </a:txBody>
                  <a:tcPr/>
                </a:tc>
                <a:tc>
                  <a:txBody>
                    <a:bodyPr/>
                    <a:lstStyle/>
                    <a:p>
                      <a:pPr algn="l"/>
                      <a:r>
                        <a:rPr lang="en-US" dirty="0"/>
                        <a:t>Rob Fowler</a:t>
                      </a:r>
                    </a:p>
                  </a:txBody>
                  <a:tcPr/>
                </a:tc>
                <a:extLst>
                  <a:ext uri="{0D108BD9-81ED-4DB2-BD59-A6C34878D82A}">
                    <a16:rowId xmlns:a16="http://schemas.microsoft.com/office/drawing/2014/main" val="10001"/>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solidFill>
                            <a:schemeClr val="tx1"/>
                          </a:solidFill>
                        </a:rPr>
                        <a:t>Virtual Demonstration of the Green Bond Roadmap</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solidFill>
                          <a:schemeClr val="tx1"/>
                        </a:solidFill>
                      </a:endParaRPr>
                    </a:p>
                  </a:txBody>
                  <a:tcPr/>
                </a:tc>
                <a:tc>
                  <a:txBody>
                    <a:bodyPr/>
                    <a:lstStyle/>
                    <a:p>
                      <a:pPr algn="l"/>
                      <a:r>
                        <a:rPr lang="en-US" dirty="0"/>
                        <a:t>Alexia Kelly</a:t>
                      </a:r>
                    </a:p>
                  </a:txBody>
                  <a:tcPr/>
                </a:tc>
                <a:extLst>
                  <a:ext uri="{0D108BD9-81ED-4DB2-BD59-A6C34878D82A}">
                    <a16:rowId xmlns:a16="http://schemas.microsoft.com/office/drawing/2014/main" val="10002"/>
                  </a:ext>
                </a:extLst>
              </a:tr>
              <a:tr h="370840">
                <a:tc>
                  <a:txBody>
                    <a:bodyPr/>
                    <a:lstStyle/>
                    <a:p>
                      <a:r>
                        <a:rPr lang="en-US" dirty="0">
                          <a:solidFill>
                            <a:schemeClr val="tx1"/>
                          </a:solidFill>
                        </a:rPr>
                        <a:t>Sovereign Government Issuance:</a:t>
                      </a:r>
                      <a:r>
                        <a:rPr lang="en-US" baseline="0" dirty="0">
                          <a:solidFill>
                            <a:schemeClr val="tx1"/>
                          </a:solidFill>
                        </a:rPr>
                        <a:t> Case Study: </a:t>
                      </a:r>
                    </a:p>
                    <a:p>
                      <a:r>
                        <a:rPr lang="en-US" baseline="0" dirty="0">
                          <a:solidFill>
                            <a:schemeClr val="tx1"/>
                          </a:solidFill>
                        </a:rPr>
                        <a:t>The Nigerian Experience</a:t>
                      </a:r>
                    </a:p>
                    <a:p>
                      <a:endParaRPr lang="en-US" dirty="0">
                        <a:solidFill>
                          <a:schemeClr val="tx1"/>
                        </a:solidFill>
                      </a:endParaRPr>
                    </a:p>
                  </a:txBody>
                  <a:tcPr/>
                </a:tc>
                <a:tc>
                  <a:txBody>
                    <a:bodyPr/>
                    <a:lstStyle/>
                    <a:p>
                      <a:pPr algn="l"/>
                      <a:r>
                        <a:rPr lang="en-US" dirty="0" err="1"/>
                        <a:t>Olumide</a:t>
                      </a:r>
                      <a:r>
                        <a:rPr lang="en-US" baseline="0" dirty="0"/>
                        <a:t> </a:t>
                      </a:r>
                      <a:r>
                        <a:rPr lang="en-US" baseline="0" dirty="0" err="1"/>
                        <a:t>Lala</a:t>
                      </a:r>
                      <a:endParaRPr lang="en-US" dirty="0"/>
                    </a:p>
                  </a:txBody>
                  <a:tcPr/>
                </a:tc>
                <a:extLst>
                  <a:ext uri="{0D108BD9-81ED-4DB2-BD59-A6C34878D82A}">
                    <a16:rowId xmlns:a16="http://schemas.microsoft.com/office/drawing/2014/main" val="10003"/>
                  </a:ext>
                </a:extLst>
              </a:tr>
              <a:tr h="370840">
                <a:tc>
                  <a:txBody>
                    <a:bodyPr/>
                    <a:lstStyle/>
                    <a:p>
                      <a:r>
                        <a:rPr lang="en-US" dirty="0">
                          <a:solidFill>
                            <a:schemeClr val="tx1"/>
                          </a:solidFill>
                        </a:rPr>
                        <a:t>Q &amp; A</a:t>
                      </a:r>
                    </a:p>
                    <a:p>
                      <a:endParaRPr lang="en-US" dirty="0">
                        <a:solidFill>
                          <a:schemeClr val="tx1"/>
                        </a:solidFill>
                      </a:endParaRPr>
                    </a:p>
                  </a:txBody>
                  <a:tcPr/>
                </a:tc>
                <a:tc>
                  <a:txBody>
                    <a:bodyPr/>
                    <a:lstStyle/>
                    <a:p>
                      <a:pPr algn="l"/>
                      <a:r>
                        <a:rPr lang="en-US" dirty="0"/>
                        <a:t>Attendees</a:t>
                      </a:r>
                    </a:p>
                  </a:txBody>
                  <a:tcPr/>
                </a:tc>
                <a:extLst>
                  <a:ext uri="{0D108BD9-81ED-4DB2-BD59-A6C34878D82A}">
                    <a16:rowId xmlns:a16="http://schemas.microsoft.com/office/drawing/2014/main" val="10004"/>
                  </a:ext>
                </a:extLst>
              </a:tr>
              <a:tr h="370840">
                <a:tc>
                  <a:txBody>
                    <a:bodyPr/>
                    <a:lstStyle/>
                    <a:p>
                      <a:r>
                        <a:rPr lang="en-US" dirty="0">
                          <a:solidFill>
                            <a:schemeClr val="tx1"/>
                          </a:solidFill>
                        </a:rPr>
                        <a:t>Wrap-up</a:t>
                      </a:r>
                      <a:r>
                        <a:rPr lang="en-US" baseline="0" dirty="0">
                          <a:solidFill>
                            <a:schemeClr val="tx1"/>
                          </a:solidFill>
                        </a:rPr>
                        <a:t> &amp; Next Steps</a:t>
                      </a:r>
                      <a:endParaRPr lang="en-US" dirty="0">
                        <a:solidFill>
                          <a:schemeClr val="tx1"/>
                        </a:solidFill>
                      </a:endParaRPr>
                    </a:p>
                  </a:txBody>
                  <a:tcPr/>
                </a:tc>
                <a:tc>
                  <a:txBody>
                    <a:bodyPr/>
                    <a:lstStyle/>
                    <a:p>
                      <a:pPr algn="l"/>
                      <a:r>
                        <a:rPr lang="en-US" dirty="0"/>
                        <a:t>Alexia Kelly</a:t>
                      </a:r>
                    </a:p>
                  </a:txBody>
                  <a:tcPr/>
                </a:tc>
                <a:extLst>
                  <a:ext uri="{0D108BD9-81ED-4DB2-BD59-A6C34878D82A}">
                    <a16:rowId xmlns:a16="http://schemas.microsoft.com/office/drawing/2014/main" val="10005"/>
                  </a:ext>
                </a:extLst>
              </a:tr>
            </a:tbl>
          </a:graphicData>
        </a:graphic>
      </p:graphicFrame>
      <p:sp>
        <p:nvSpPr>
          <p:cNvPr id="4" name="Slide Number Placeholder 3">
            <a:extLst>
              <a:ext uri="{FF2B5EF4-FFF2-40B4-BE49-F238E27FC236}">
                <a16:creationId xmlns:a16="http://schemas.microsoft.com/office/drawing/2014/main" id="{1FD2539E-024D-BE4C-B0DE-9850897D02E7}"/>
              </a:ext>
            </a:extLst>
          </p:cNvPr>
          <p:cNvSpPr>
            <a:spLocks noGrp="1"/>
          </p:cNvSpPr>
          <p:nvPr>
            <p:ph type="sldNum" sz="quarter" idx="10"/>
          </p:nvPr>
        </p:nvSpPr>
        <p:spPr/>
        <p:txBody>
          <a:bodyPr/>
          <a:lstStyle/>
          <a:p>
            <a:fld id="{6C941792-EA9C-4CDE-99E7-0D35249FA890}" type="slidenum">
              <a:rPr lang="uk-UA" smtClean="0"/>
              <a:pPr/>
              <a:t>2</a:t>
            </a:fld>
            <a:endParaRPr lang="uk-UA" dirty="0"/>
          </a:p>
        </p:txBody>
      </p:sp>
      <p:sp>
        <p:nvSpPr>
          <p:cNvPr id="7" name="Title 1">
            <a:extLst>
              <a:ext uri="{FF2B5EF4-FFF2-40B4-BE49-F238E27FC236}">
                <a16:creationId xmlns:a16="http://schemas.microsoft.com/office/drawing/2014/main" id="{7DBBFB76-0510-D141-BB0D-AB9B528B46FB}"/>
              </a:ext>
            </a:extLst>
          </p:cNvPr>
          <p:cNvSpPr txBox="1">
            <a:spLocks/>
          </p:cNvSpPr>
          <p:nvPr/>
        </p:nvSpPr>
        <p:spPr>
          <a:xfrm>
            <a:off x="435904" y="214193"/>
            <a:ext cx="9379067" cy="66322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200" b="1" i="0" kern="1200">
                <a:solidFill>
                  <a:srgbClr val="05324E"/>
                </a:solidFill>
                <a:latin typeface="DIN Bold"/>
                <a:ea typeface="Source Sans Pro" panose="020B0503030403020204" pitchFamily="34" charset="0"/>
                <a:cs typeface="DIN Bold"/>
              </a:defRPr>
            </a:lvl1pPr>
          </a:lstStyle>
          <a:p>
            <a:pPr>
              <a:lnSpc>
                <a:spcPct val="140000"/>
              </a:lnSpc>
            </a:pPr>
            <a:r>
              <a:rPr lang="en-US" sz="2800" b="0" dirty="0">
                <a:latin typeface="DIN Alternate Bold"/>
                <a:cs typeface="DIN Alternate Bold"/>
              </a:rPr>
              <a:t>Agenda</a:t>
            </a:r>
          </a:p>
        </p:txBody>
      </p:sp>
      <p:pic>
        <p:nvPicPr>
          <p:cNvPr id="6" name="Picture 5" descr="CBI_logo.png">
            <a:extLst>
              <a:ext uri="{FF2B5EF4-FFF2-40B4-BE49-F238E27FC236}">
                <a16:creationId xmlns:a16="http://schemas.microsoft.com/office/drawing/2014/main" id="{81FF3198-6F09-1F40-A7D5-0506AC167037}"/>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435904" y="6292048"/>
            <a:ext cx="1761995" cy="317187"/>
          </a:xfrm>
          <a:prstGeom prst="rect">
            <a:avLst/>
          </a:prstGeom>
          <a:noFill/>
          <a:ln w="9525">
            <a:noFill/>
            <a:miter lim="800000"/>
            <a:headEnd/>
            <a:tailEnd/>
          </a:ln>
        </p:spPr>
      </p:pic>
    </p:spTree>
    <p:extLst>
      <p:ext uri="{BB962C8B-B14F-4D97-AF65-F5344CB8AC3E}">
        <p14:creationId xmlns:p14="http://schemas.microsoft.com/office/powerpoint/2010/main" val="9694771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685F1A-1283-0146-8267-935F0DF85730}"/>
              </a:ext>
            </a:extLst>
          </p:cNvPr>
          <p:cNvSpPr>
            <a:spLocks noGrp="1"/>
          </p:cNvSpPr>
          <p:nvPr>
            <p:ph type="title"/>
          </p:nvPr>
        </p:nvSpPr>
        <p:spPr/>
        <p:txBody>
          <a:bodyPr/>
          <a:lstStyle/>
          <a:p>
            <a:r>
              <a:rPr lang="en-US" dirty="0"/>
              <a:t>Case Study: Starbucks </a:t>
            </a:r>
          </a:p>
        </p:txBody>
      </p:sp>
      <p:sp>
        <p:nvSpPr>
          <p:cNvPr id="3" name="Content Placeholder 2">
            <a:extLst>
              <a:ext uri="{FF2B5EF4-FFF2-40B4-BE49-F238E27FC236}">
                <a16:creationId xmlns:a16="http://schemas.microsoft.com/office/drawing/2014/main" id="{A454964F-5461-2C41-80C9-7095F6A0689A}"/>
              </a:ext>
            </a:extLst>
          </p:cNvPr>
          <p:cNvSpPr>
            <a:spLocks noGrp="1"/>
          </p:cNvSpPr>
          <p:nvPr>
            <p:ph idx="1"/>
          </p:nvPr>
        </p:nvSpPr>
        <p:spPr/>
        <p:txBody>
          <a:bodyPr>
            <a:normAutofit lnSpcReduction="10000"/>
          </a:bodyPr>
          <a:lstStyle/>
          <a:p>
            <a:pPr fontAlgn="base"/>
            <a:r>
              <a:rPr lang="en-US" dirty="0"/>
              <a:t>Issuances to Date: 3  -- 2016 + 2017 + 2019</a:t>
            </a:r>
          </a:p>
          <a:p>
            <a:pPr fontAlgn="base"/>
            <a:r>
              <a:rPr lang="en-US" dirty="0"/>
              <a:t>Total Debt Issued: USD 1.5bn + JPY 85bn</a:t>
            </a:r>
          </a:p>
          <a:p>
            <a:pPr fontAlgn="base"/>
            <a:r>
              <a:rPr lang="en-US" dirty="0"/>
              <a:t>Use-of-Proceeds: Ethical Coffee Sourcing + Greener Retail Initiative</a:t>
            </a:r>
          </a:p>
          <a:p>
            <a:pPr lvl="1" fontAlgn="base"/>
            <a:r>
              <a:rPr lang="en-US" dirty="0"/>
              <a:t>Portion of the funds will support a new $20 million investment in </a:t>
            </a:r>
            <a:r>
              <a:rPr lang="en-US" dirty="0" err="1"/>
              <a:t>responsAbility</a:t>
            </a:r>
            <a:r>
              <a:rPr lang="en-US" dirty="0"/>
              <a:t> Investments AG as part of Starbucks Global Farmer Fund that supports coffee farmers and their communities</a:t>
            </a:r>
          </a:p>
          <a:p>
            <a:pPr fontAlgn="base"/>
            <a:r>
              <a:rPr lang="en-US" dirty="0"/>
              <a:t>2nd Party Opinion: </a:t>
            </a:r>
            <a:r>
              <a:rPr lang="en-US" dirty="0" err="1"/>
              <a:t>Sustainalytics</a:t>
            </a:r>
            <a:r>
              <a:rPr lang="en-US" dirty="0"/>
              <a:t> </a:t>
            </a:r>
            <a:br>
              <a:rPr lang="en-US" dirty="0"/>
            </a:br>
            <a:br>
              <a:rPr lang="en-US" dirty="0"/>
            </a:br>
            <a:endParaRPr lang="en-US" dirty="0"/>
          </a:p>
        </p:txBody>
      </p:sp>
      <p:pic>
        <p:nvPicPr>
          <p:cNvPr id="4" name="Picture 3">
            <a:extLst>
              <a:ext uri="{FF2B5EF4-FFF2-40B4-BE49-F238E27FC236}">
                <a16:creationId xmlns:a16="http://schemas.microsoft.com/office/drawing/2014/main" id="{09B9DF27-B30C-2F49-8504-3C9B16BCA715}"/>
              </a:ext>
            </a:extLst>
          </p:cNvPr>
          <p:cNvPicPr>
            <a:picLocks noChangeAspect="1"/>
          </p:cNvPicPr>
          <p:nvPr/>
        </p:nvPicPr>
        <p:blipFill>
          <a:blip r:embed="rId2"/>
          <a:stretch>
            <a:fillRect/>
          </a:stretch>
        </p:blipFill>
        <p:spPr>
          <a:xfrm>
            <a:off x="7747397" y="981670"/>
            <a:ext cx="1194197" cy="1194197"/>
          </a:xfrm>
          <a:prstGeom prst="rect">
            <a:avLst/>
          </a:prstGeom>
        </p:spPr>
      </p:pic>
    </p:spTree>
    <p:extLst>
      <p:ext uri="{BB962C8B-B14F-4D97-AF65-F5344CB8AC3E}">
        <p14:creationId xmlns:p14="http://schemas.microsoft.com/office/powerpoint/2010/main" val="24176630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360BE1-1ECD-F54B-8E5C-0A7A24D20253}"/>
              </a:ext>
            </a:extLst>
          </p:cNvPr>
          <p:cNvSpPr>
            <a:spLocks noGrp="1"/>
          </p:cNvSpPr>
          <p:nvPr>
            <p:ph type="title"/>
          </p:nvPr>
        </p:nvSpPr>
        <p:spPr/>
        <p:txBody>
          <a:bodyPr/>
          <a:lstStyle/>
          <a:p>
            <a:r>
              <a:rPr lang="en-US" dirty="0"/>
              <a:t>Nigerian Green Bond Case Study </a:t>
            </a:r>
          </a:p>
        </p:txBody>
      </p:sp>
      <p:sp>
        <p:nvSpPr>
          <p:cNvPr id="4" name="Slide Number Placeholder 3">
            <a:extLst>
              <a:ext uri="{FF2B5EF4-FFF2-40B4-BE49-F238E27FC236}">
                <a16:creationId xmlns:a16="http://schemas.microsoft.com/office/drawing/2014/main" id="{EF93D944-989A-9C42-BA46-A97C5F002BE3}"/>
              </a:ext>
            </a:extLst>
          </p:cNvPr>
          <p:cNvSpPr>
            <a:spLocks noGrp="1"/>
          </p:cNvSpPr>
          <p:nvPr>
            <p:ph type="sldNum" sz="quarter" idx="10"/>
          </p:nvPr>
        </p:nvSpPr>
        <p:spPr/>
        <p:txBody>
          <a:bodyPr/>
          <a:lstStyle/>
          <a:p>
            <a:fld id="{6C941792-EA9C-4CDE-99E7-0D35249FA890}" type="slidenum">
              <a:rPr lang="uk-UA" smtClean="0"/>
              <a:pPr/>
              <a:t>21</a:t>
            </a:fld>
            <a:endParaRPr lang="uk-UA" dirty="0"/>
          </a:p>
        </p:txBody>
      </p:sp>
      <p:pic>
        <p:nvPicPr>
          <p:cNvPr id="5" name="Picture 4">
            <a:extLst>
              <a:ext uri="{FF2B5EF4-FFF2-40B4-BE49-F238E27FC236}">
                <a16:creationId xmlns:a16="http://schemas.microsoft.com/office/drawing/2014/main" id="{3FA3DB81-07EA-2A40-8F9D-606D91353B96}"/>
              </a:ext>
            </a:extLst>
          </p:cNvPr>
          <p:cNvPicPr>
            <a:picLocks noChangeAspect="1"/>
          </p:cNvPicPr>
          <p:nvPr/>
        </p:nvPicPr>
        <p:blipFill>
          <a:blip r:embed="rId2"/>
          <a:stretch>
            <a:fillRect/>
          </a:stretch>
        </p:blipFill>
        <p:spPr>
          <a:xfrm>
            <a:off x="1494262" y="1776058"/>
            <a:ext cx="5731727" cy="3305883"/>
          </a:xfrm>
          <a:prstGeom prst="rect">
            <a:avLst/>
          </a:prstGeom>
        </p:spPr>
      </p:pic>
      <p:pic>
        <p:nvPicPr>
          <p:cNvPr id="6" name="Picture 5" descr="CBI_logo.png">
            <a:extLst>
              <a:ext uri="{FF2B5EF4-FFF2-40B4-BE49-F238E27FC236}">
                <a16:creationId xmlns:a16="http://schemas.microsoft.com/office/drawing/2014/main" id="{63CB2C8E-F30E-4A43-B14B-FB2A23D08095}"/>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47880" y="6175687"/>
            <a:ext cx="1761995" cy="317187"/>
          </a:xfrm>
          <a:prstGeom prst="rect">
            <a:avLst/>
          </a:prstGeom>
          <a:noFill/>
          <a:ln w="9525">
            <a:noFill/>
            <a:miter lim="800000"/>
            <a:headEnd/>
            <a:tailEnd/>
          </a:ln>
        </p:spPr>
      </p:pic>
    </p:spTree>
    <p:extLst>
      <p:ext uri="{BB962C8B-B14F-4D97-AF65-F5344CB8AC3E}">
        <p14:creationId xmlns:p14="http://schemas.microsoft.com/office/powerpoint/2010/main" val="1601604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a:extLst>
              <a:ext uri="{FF2B5EF4-FFF2-40B4-BE49-F238E27FC236}">
                <a16:creationId xmlns:a16="http://schemas.microsoft.com/office/drawing/2014/main" id="{5F35FA8D-CA00-3944-BED9-32896267DE8D}"/>
              </a:ext>
            </a:extLst>
          </p:cNvPr>
          <p:cNvSpPr>
            <a:spLocks noGrp="1"/>
          </p:cNvSpPr>
          <p:nvPr>
            <p:ph type="title"/>
          </p:nvPr>
        </p:nvSpPr>
        <p:spPr>
          <a:xfrm>
            <a:off x="457200" y="274638"/>
            <a:ext cx="8229600" cy="1020762"/>
          </a:xfrm>
        </p:spPr>
        <p:txBody>
          <a:bodyPr/>
          <a:lstStyle/>
          <a:p>
            <a:pPr eaLnBrk="1" hangingPunct="1"/>
            <a:r>
              <a:rPr lang="en-US" altLang="en-US">
                <a:ea typeface="ＭＳ Ｐゴシック" panose="020B0600070205080204" pitchFamily="34" charset="-128"/>
              </a:rPr>
              <a:t>Institutional Framework</a:t>
            </a:r>
          </a:p>
        </p:txBody>
      </p:sp>
      <p:pic>
        <p:nvPicPr>
          <p:cNvPr id="16386" name="Picture 4">
            <a:extLst>
              <a:ext uri="{FF2B5EF4-FFF2-40B4-BE49-F238E27FC236}">
                <a16:creationId xmlns:a16="http://schemas.microsoft.com/office/drawing/2014/main" id="{4C005885-D66B-4243-8439-B7A9FA9E8E3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57200" y="1219200"/>
            <a:ext cx="8229600" cy="4800600"/>
          </a:xfrm>
          <a:noFill/>
        </p:spPr>
      </p:pic>
      <p:pic>
        <p:nvPicPr>
          <p:cNvPr id="4" name="Picture 3" descr="CBI_logo.png">
            <a:extLst>
              <a:ext uri="{FF2B5EF4-FFF2-40B4-BE49-F238E27FC236}">
                <a16:creationId xmlns:a16="http://schemas.microsoft.com/office/drawing/2014/main" id="{E8C7EB0E-42A0-524F-88AF-CC757500EF9D}"/>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08992" y="6238014"/>
            <a:ext cx="1761995" cy="317187"/>
          </a:xfrm>
          <a:prstGeom prst="rect">
            <a:avLst/>
          </a:prstGeom>
          <a:noFill/>
          <a:ln w="9525">
            <a:noFill/>
            <a:miter lim="800000"/>
            <a:headEnd/>
            <a:tailEnd/>
          </a:ln>
        </p:spPr>
      </p:pic>
    </p:spTree>
    <p:extLst>
      <p:ext uri="{BB962C8B-B14F-4D97-AF65-F5344CB8AC3E}">
        <p14:creationId xmlns:p14="http://schemas.microsoft.com/office/powerpoint/2010/main" val="28489124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07AAA63-D3F7-544C-9B45-064A688D828E}"/>
              </a:ext>
            </a:extLst>
          </p:cNvPr>
          <p:cNvSpPr txBox="1">
            <a:spLocks/>
          </p:cNvSpPr>
          <p:nvPr/>
        </p:nvSpPr>
        <p:spPr>
          <a:xfrm>
            <a:off x="387350" y="327025"/>
            <a:ext cx="7859713" cy="533400"/>
          </a:xfrm>
          <a:prstGeom prst="rect">
            <a:avLst/>
          </a:prstGeom>
        </p:spPr>
        <p:txBody>
          <a:bodyPr anchor="ctr"/>
          <a:lstStyle>
            <a:lvl1pPr algn="l" rtl="0" eaLnBrk="1" fontAlgn="base" hangingPunct="1">
              <a:spcBef>
                <a:spcPct val="0"/>
              </a:spcBef>
              <a:spcAft>
                <a:spcPct val="0"/>
              </a:spcAft>
              <a:defRPr sz="2000" b="1">
                <a:solidFill>
                  <a:srgbClr val="02367A"/>
                </a:solidFill>
                <a:latin typeface="+mj-lt"/>
                <a:ea typeface="+mj-ea"/>
                <a:cs typeface="+mj-cs"/>
              </a:defRPr>
            </a:lvl1pPr>
            <a:lvl2pPr algn="l" rtl="0" eaLnBrk="1" fontAlgn="base" hangingPunct="1">
              <a:spcBef>
                <a:spcPct val="0"/>
              </a:spcBef>
              <a:spcAft>
                <a:spcPct val="0"/>
              </a:spcAft>
              <a:defRPr sz="2000" b="1">
                <a:solidFill>
                  <a:srgbClr val="02367A"/>
                </a:solidFill>
                <a:latin typeface="Arial" charset="0"/>
              </a:defRPr>
            </a:lvl2pPr>
            <a:lvl3pPr algn="l" rtl="0" eaLnBrk="1" fontAlgn="base" hangingPunct="1">
              <a:spcBef>
                <a:spcPct val="0"/>
              </a:spcBef>
              <a:spcAft>
                <a:spcPct val="0"/>
              </a:spcAft>
              <a:defRPr sz="2000" b="1">
                <a:solidFill>
                  <a:srgbClr val="02367A"/>
                </a:solidFill>
                <a:latin typeface="Arial" charset="0"/>
              </a:defRPr>
            </a:lvl3pPr>
            <a:lvl4pPr algn="l" rtl="0" eaLnBrk="1" fontAlgn="base" hangingPunct="1">
              <a:spcBef>
                <a:spcPct val="0"/>
              </a:spcBef>
              <a:spcAft>
                <a:spcPct val="0"/>
              </a:spcAft>
              <a:defRPr sz="2000" b="1">
                <a:solidFill>
                  <a:srgbClr val="02367A"/>
                </a:solidFill>
                <a:latin typeface="Arial" charset="0"/>
              </a:defRPr>
            </a:lvl4pPr>
            <a:lvl5pPr algn="l" rtl="0" eaLnBrk="1" fontAlgn="base" hangingPunct="1">
              <a:spcBef>
                <a:spcPct val="0"/>
              </a:spcBef>
              <a:spcAft>
                <a:spcPct val="0"/>
              </a:spcAft>
              <a:defRPr sz="2000" b="1">
                <a:solidFill>
                  <a:srgbClr val="02367A"/>
                </a:solidFill>
                <a:latin typeface="Arial" charset="0"/>
              </a:defRPr>
            </a:lvl5pPr>
            <a:lvl6pPr marL="457200" algn="l" rtl="0" eaLnBrk="1" fontAlgn="base" hangingPunct="1">
              <a:spcBef>
                <a:spcPct val="0"/>
              </a:spcBef>
              <a:spcAft>
                <a:spcPct val="0"/>
              </a:spcAft>
              <a:defRPr sz="2000" b="1">
                <a:solidFill>
                  <a:srgbClr val="02367A"/>
                </a:solidFill>
                <a:latin typeface="Arial" charset="0"/>
              </a:defRPr>
            </a:lvl6pPr>
            <a:lvl7pPr marL="914400" algn="l" rtl="0" eaLnBrk="1" fontAlgn="base" hangingPunct="1">
              <a:spcBef>
                <a:spcPct val="0"/>
              </a:spcBef>
              <a:spcAft>
                <a:spcPct val="0"/>
              </a:spcAft>
              <a:defRPr sz="2000" b="1">
                <a:solidFill>
                  <a:srgbClr val="02367A"/>
                </a:solidFill>
                <a:latin typeface="Arial" charset="0"/>
              </a:defRPr>
            </a:lvl7pPr>
            <a:lvl8pPr marL="1371600" algn="l" rtl="0" eaLnBrk="1" fontAlgn="base" hangingPunct="1">
              <a:spcBef>
                <a:spcPct val="0"/>
              </a:spcBef>
              <a:spcAft>
                <a:spcPct val="0"/>
              </a:spcAft>
              <a:defRPr sz="2000" b="1">
                <a:solidFill>
                  <a:srgbClr val="02367A"/>
                </a:solidFill>
                <a:latin typeface="Arial" charset="0"/>
              </a:defRPr>
            </a:lvl8pPr>
            <a:lvl9pPr marL="1828800" algn="l" rtl="0" eaLnBrk="1" fontAlgn="base" hangingPunct="1">
              <a:spcBef>
                <a:spcPct val="0"/>
              </a:spcBef>
              <a:spcAft>
                <a:spcPct val="0"/>
              </a:spcAft>
              <a:defRPr sz="2000" b="1">
                <a:solidFill>
                  <a:srgbClr val="02367A"/>
                </a:solidFill>
                <a:latin typeface="Arial" charset="0"/>
              </a:defRPr>
            </a:lvl9pPr>
          </a:lstStyle>
          <a:p>
            <a:pPr>
              <a:defRPr/>
            </a:pPr>
            <a:r>
              <a:rPr lang="en-ZA" kern="0" dirty="0">
                <a:solidFill>
                  <a:schemeClr val="bg1"/>
                </a:solidFill>
                <a:cs typeface="Calibri" panose="020F0502020204030204" pitchFamily="34" charset="0"/>
              </a:rPr>
              <a:t>Selection process for eligible green expenditure</a:t>
            </a:r>
          </a:p>
        </p:txBody>
      </p:sp>
      <p:sp>
        <p:nvSpPr>
          <p:cNvPr id="18434" name="TextBox 3">
            <a:extLst>
              <a:ext uri="{FF2B5EF4-FFF2-40B4-BE49-F238E27FC236}">
                <a16:creationId xmlns:a16="http://schemas.microsoft.com/office/drawing/2014/main" id="{87220839-6C98-DD4A-813A-43E169CAB17C}"/>
              </a:ext>
            </a:extLst>
          </p:cNvPr>
          <p:cNvSpPr txBox="1">
            <a:spLocks noChangeArrowheads="1"/>
          </p:cNvSpPr>
          <p:nvPr/>
        </p:nvSpPr>
        <p:spPr bwMode="auto">
          <a:xfrm>
            <a:off x="250825" y="1055688"/>
            <a:ext cx="8523288"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Aft>
                <a:spcPct val="20000"/>
              </a:spcAft>
              <a:buClr>
                <a:srgbClr val="7F7F7F"/>
              </a:buClr>
              <a:buSzPct val="80000"/>
              <a:buFont typeface="Arial" panose="020B0604020202020204" pitchFamily="34" charset="0"/>
              <a:buNone/>
            </a:pPr>
            <a:r>
              <a:rPr lang="en-US" altLang="en-US" sz="1300">
                <a:solidFill>
                  <a:srgbClr val="02367A"/>
                </a:solidFill>
                <a:latin typeface="Arial" panose="020B0604020202020204" pitchFamily="34" charset="0"/>
                <a:ea typeface="ＭＳ Ｐゴシック" panose="020B0600070205080204" pitchFamily="34" charset="-128"/>
              </a:rPr>
              <a:t>An Inter-Ministerial Committee on Climate Change has undertaken the selection of Eligible Green Expenditures</a:t>
            </a:r>
          </a:p>
        </p:txBody>
      </p:sp>
      <p:sp>
        <p:nvSpPr>
          <p:cNvPr id="54" name="Trapezoid 53">
            <a:extLst>
              <a:ext uri="{FF2B5EF4-FFF2-40B4-BE49-F238E27FC236}">
                <a16:creationId xmlns:a16="http://schemas.microsoft.com/office/drawing/2014/main" id="{6505B104-092C-614F-A09A-27D2B0E18730}"/>
              </a:ext>
            </a:extLst>
          </p:cNvPr>
          <p:cNvSpPr/>
          <p:nvPr/>
        </p:nvSpPr>
        <p:spPr>
          <a:xfrm rot="10800000">
            <a:off x="495300" y="2124075"/>
            <a:ext cx="2605088" cy="742950"/>
          </a:xfrm>
          <a:prstGeom prst="trapezoid">
            <a:avLst/>
          </a:prstGeom>
          <a:solidFill>
            <a:srgbClr val="70AD47">
              <a:lumMod val="75000"/>
            </a:srgbClr>
          </a:solidFill>
          <a:ln w="12700" cap="flat" cmpd="sng" algn="ctr">
            <a:solidFill>
              <a:srgbClr val="4472C4">
                <a:shade val="50000"/>
              </a:srgbClr>
            </a:solidFill>
            <a:prstDash val="solid"/>
            <a:miter lim="800000"/>
          </a:ln>
          <a:effectLst/>
        </p:spPr>
        <p:txBody>
          <a:bodyPr anchor="ctr"/>
          <a:lstStyle/>
          <a:p>
            <a:pPr algn="ctr" eaLnBrk="1" fontAlgn="auto" hangingPunct="1">
              <a:spcBef>
                <a:spcPts val="0"/>
              </a:spcBef>
              <a:spcAft>
                <a:spcPts val="0"/>
              </a:spcAft>
              <a:defRPr/>
            </a:pPr>
            <a:endParaRPr lang="en-US" kern="0" dirty="0">
              <a:solidFill>
                <a:prstClr val="white"/>
              </a:solidFill>
              <a:latin typeface="Calibri"/>
              <a:cs typeface="+mn-cs"/>
            </a:endParaRPr>
          </a:p>
        </p:txBody>
      </p:sp>
      <p:sp>
        <p:nvSpPr>
          <p:cNvPr id="18436" name="Rectangle: Rounded Corners 5">
            <a:extLst>
              <a:ext uri="{FF2B5EF4-FFF2-40B4-BE49-F238E27FC236}">
                <a16:creationId xmlns:a16="http://schemas.microsoft.com/office/drawing/2014/main" id="{8B43319A-B19A-7548-B98F-2B2F35D1A94E}"/>
              </a:ext>
            </a:extLst>
          </p:cNvPr>
          <p:cNvSpPr>
            <a:spLocks noChangeArrowheads="1"/>
          </p:cNvSpPr>
          <p:nvPr/>
        </p:nvSpPr>
        <p:spPr bwMode="auto">
          <a:xfrm>
            <a:off x="293688" y="1790700"/>
            <a:ext cx="3009900" cy="282575"/>
          </a:xfrm>
          <a:prstGeom prst="roundRect">
            <a:avLst>
              <a:gd name="adj" fmla="val 16667"/>
            </a:avLst>
          </a:prstGeom>
          <a:solidFill>
            <a:srgbClr val="BF9000"/>
          </a:solidFill>
          <a:ln w="12700">
            <a:solidFill>
              <a:srgbClr val="70AD47"/>
            </a:solidFill>
            <a:miter lim="800000"/>
            <a:headEnd/>
            <a:tailEnd/>
          </a:ln>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300">
                <a:solidFill>
                  <a:srgbClr val="02367A"/>
                </a:solidFill>
                <a:latin typeface="Arial" panose="020B0604020202020204" pitchFamily="34" charset="0"/>
                <a:ea typeface="ＭＳ Ｐゴシック" panose="020B0600070205080204" pitchFamily="34" charset="-128"/>
              </a:rPr>
              <a:t>Nigeria Government Budget</a:t>
            </a:r>
          </a:p>
        </p:txBody>
      </p:sp>
      <p:sp>
        <p:nvSpPr>
          <p:cNvPr id="56" name="Trapezoid 55">
            <a:extLst>
              <a:ext uri="{FF2B5EF4-FFF2-40B4-BE49-F238E27FC236}">
                <a16:creationId xmlns:a16="http://schemas.microsoft.com/office/drawing/2014/main" id="{EBDC6545-26B6-124F-A1D2-64940990CEA0}"/>
              </a:ext>
            </a:extLst>
          </p:cNvPr>
          <p:cNvSpPr/>
          <p:nvPr/>
        </p:nvSpPr>
        <p:spPr>
          <a:xfrm rot="10800000">
            <a:off x="495300" y="3273425"/>
            <a:ext cx="2605088" cy="742950"/>
          </a:xfrm>
          <a:prstGeom prst="trapezoid">
            <a:avLst/>
          </a:prstGeom>
          <a:solidFill>
            <a:srgbClr val="70AD47">
              <a:lumMod val="75000"/>
            </a:srgbClr>
          </a:solidFill>
          <a:ln w="12700" cap="flat" cmpd="sng" algn="ctr">
            <a:solidFill>
              <a:srgbClr val="4472C4">
                <a:shade val="50000"/>
              </a:srgbClr>
            </a:solidFill>
            <a:prstDash val="solid"/>
            <a:miter lim="800000"/>
          </a:ln>
          <a:effectLst/>
        </p:spPr>
        <p:txBody>
          <a:bodyPr anchor="ctr"/>
          <a:lstStyle/>
          <a:p>
            <a:pPr algn="ctr" eaLnBrk="1" fontAlgn="auto" hangingPunct="1">
              <a:spcBef>
                <a:spcPts val="0"/>
              </a:spcBef>
              <a:spcAft>
                <a:spcPts val="0"/>
              </a:spcAft>
              <a:defRPr/>
            </a:pPr>
            <a:endParaRPr lang="en-US" kern="0">
              <a:solidFill>
                <a:prstClr val="white"/>
              </a:solidFill>
              <a:latin typeface="Calibri"/>
              <a:cs typeface="+mn-cs"/>
            </a:endParaRPr>
          </a:p>
        </p:txBody>
      </p:sp>
      <p:sp>
        <p:nvSpPr>
          <p:cNvPr id="18438" name="Rectangle: Rounded Corners 7">
            <a:extLst>
              <a:ext uri="{FF2B5EF4-FFF2-40B4-BE49-F238E27FC236}">
                <a16:creationId xmlns:a16="http://schemas.microsoft.com/office/drawing/2014/main" id="{C7B304EA-08D5-AD4E-865F-090601068803}"/>
              </a:ext>
            </a:extLst>
          </p:cNvPr>
          <p:cNvSpPr>
            <a:spLocks noChangeArrowheads="1"/>
          </p:cNvSpPr>
          <p:nvPr/>
        </p:nvSpPr>
        <p:spPr bwMode="auto">
          <a:xfrm>
            <a:off x="293688" y="2941638"/>
            <a:ext cx="3009900" cy="280987"/>
          </a:xfrm>
          <a:prstGeom prst="roundRect">
            <a:avLst>
              <a:gd name="adj" fmla="val 16667"/>
            </a:avLst>
          </a:prstGeom>
          <a:solidFill>
            <a:srgbClr val="BF9000"/>
          </a:solidFill>
          <a:ln w="12700">
            <a:solidFill>
              <a:srgbClr val="70AD47"/>
            </a:solidFill>
            <a:miter lim="800000"/>
            <a:headEnd/>
            <a:tailEnd/>
          </a:ln>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300">
                <a:solidFill>
                  <a:srgbClr val="02367A"/>
                </a:solidFill>
                <a:latin typeface="Arial" panose="020B0604020202020204" pitchFamily="34" charset="0"/>
                <a:ea typeface="ＭＳ Ｐゴシック" panose="020B0600070205080204" pitchFamily="34" charset="-128"/>
              </a:rPr>
              <a:t>Potential Green Bond Projects</a:t>
            </a:r>
          </a:p>
        </p:txBody>
      </p:sp>
      <p:sp>
        <p:nvSpPr>
          <p:cNvPr id="58" name="Trapezoid 57">
            <a:extLst>
              <a:ext uri="{FF2B5EF4-FFF2-40B4-BE49-F238E27FC236}">
                <a16:creationId xmlns:a16="http://schemas.microsoft.com/office/drawing/2014/main" id="{19C71ACD-5DB2-ED41-8F48-F23BD97BF411}"/>
              </a:ext>
            </a:extLst>
          </p:cNvPr>
          <p:cNvSpPr/>
          <p:nvPr/>
        </p:nvSpPr>
        <p:spPr>
          <a:xfrm rot="10800000">
            <a:off x="495300" y="4403725"/>
            <a:ext cx="2605088" cy="742950"/>
          </a:xfrm>
          <a:prstGeom prst="trapezoid">
            <a:avLst/>
          </a:prstGeom>
          <a:solidFill>
            <a:srgbClr val="70AD47">
              <a:lumMod val="75000"/>
            </a:srgbClr>
          </a:solidFill>
          <a:ln w="12700" cap="flat" cmpd="sng" algn="ctr">
            <a:solidFill>
              <a:srgbClr val="4472C4">
                <a:shade val="50000"/>
              </a:srgbClr>
            </a:solidFill>
            <a:prstDash val="solid"/>
            <a:miter lim="800000"/>
          </a:ln>
          <a:effectLst/>
        </p:spPr>
        <p:txBody>
          <a:bodyPr anchor="ctr"/>
          <a:lstStyle/>
          <a:p>
            <a:pPr algn="ctr" eaLnBrk="1" fontAlgn="auto" hangingPunct="1">
              <a:spcBef>
                <a:spcPts val="0"/>
              </a:spcBef>
              <a:spcAft>
                <a:spcPts val="0"/>
              </a:spcAft>
              <a:defRPr/>
            </a:pPr>
            <a:endParaRPr lang="en-US" kern="0">
              <a:solidFill>
                <a:prstClr val="white"/>
              </a:solidFill>
              <a:latin typeface="Calibri"/>
              <a:cs typeface="+mn-cs"/>
            </a:endParaRPr>
          </a:p>
        </p:txBody>
      </p:sp>
      <p:sp>
        <p:nvSpPr>
          <p:cNvPr id="18440" name="Rectangle: Rounded Corners 9">
            <a:extLst>
              <a:ext uri="{FF2B5EF4-FFF2-40B4-BE49-F238E27FC236}">
                <a16:creationId xmlns:a16="http://schemas.microsoft.com/office/drawing/2014/main" id="{9001989B-53B8-C74B-9963-CC0841CC80BD}"/>
              </a:ext>
            </a:extLst>
          </p:cNvPr>
          <p:cNvSpPr>
            <a:spLocks noChangeArrowheads="1"/>
          </p:cNvSpPr>
          <p:nvPr/>
        </p:nvSpPr>
        <p:spPr bwMode="auto">
          <a:xfrm>
            <a:off x="293688" y="4070350"/>
            <a:ext cx="3009900" cy="282575"/>
          </a:xfrm>
          <a:prstGeom prst="roundRect">
            <a:avLst>
              <a:gd name="adj" fmla="val 16667"/>
            </a:avLst>
          </a:prstGeom>
          <a:solidFill>
            <a:srgbClr val="BF9000"/>
          </a:solidFill>
          <a:ln w="12700">
            <a:solidFill>
              <a:srgbClr val="70AD47"/>
            </a:solidFill>
            <a:miter lim="800000"/>
            <a:headEnd/>
            <a:tailEnd/>
          </a:ln>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300">
                <a:solidFill>
                  <a:srgbClr val="02367A"/>
                </a:solidFill>
                <a:latin typeface="Arial" panose="020B0604020202020204" pitchFamily="34" charset="0"/>
                <a:ea typeface="ＭＳ Ｐゴシック" panose="020B0600070205080204" pitchFamily="34" charset="-128"/>
              </a:rPr>
              <a:t>Potential Green Bond Expenditure</a:t>
            </a:r>
          </a:p>
        </p:txBody>
      </p:sp>
      <p:sp>
        <p:nvSpPr>
          <p:cNvPr id="60" name="Rectangle: Rounded Corners 10">
            <a:extLst>
              <a:ext uri="{FF2B5EF4-FFF2-40B4-BE49-F238E27FC236}">
                <a16:creationId xmlns:a16="http://schemas.microsoft.com/office/drawing/2014/main" id="{5AAE05A3-E596-D74B-82A9-227F55063455}"/>
              </a:ext>
            </a:extLst>
          </p:cNvPr>
          <p:cNvSpPr/>
          <p:nvPr/>
        </p:nvSpPr>
        <p:spPr>
          <a:xfrm>
            <a:off x="273050" y="1387475"/>
            <a:ext cx="8599488" cy="268288"/>
          </a:xfrm>
          <a:prstGeom prst="roundRect">
            <a:avLst/>
          </a:prstGeom>
          <a:solidFill>
            <a:schemeClr val="accent1">
              <a:lumMod val="75000"/>
            </a:schemeClr>
          </a:solidFill>
          <a:ln w="12700" cap="flat" cmpd="sng" algn="ctr">
            <a:solidFill>
              <a:srgbClr val="4472C4">
                <a:shade val="50000"/>
              </a:srgbClr>
            </a:solidFill>
            <a:prstDash val="solid"/>
            <a:miter lim="800000"/>
          </a:ln>
          <a:effectLst/>
        </p:spPr>
        <p:txBody>
          <a:bodyPr anchor="ctr"/>
          <a:lstStyle/>
          <a:p>
            <a:pPr algn="ctr" eaLnBrk="1" fontAlgn="auto" hangingPunct="1">
              <a:spcBef>
                <a:spcPts val="0"/>
              </a:spcBef>
              <a:spcAft>
                <a:spcPts val="0"/>
              </a:spcAft>
              <a:defRPr/>
            </a:pPr>
            <a:r>
              <a:rPr lang="en-US" sz="1300" kern="0" dirty="0">
                <a:solidFill>
                  <a:prstClr val="white"/>
                </a:solidFill>
                <a:latin typeface="+mj-lt"/>
                <a:cs typeface="+mn-cs"/>
              </a:rPr>
              <a:t>Selection Process for the Eligible Green Expenditures</a:t>
            </a:r>
          </a:p>
        </p:txBody>
      </p:sp>
      <p:sp>
        <p:nvSpPr>
          <p:cNvPr id="18442" name="Rectangle: Rounded Corners 11">
            <a:extLst>
              <a:ext uri="{FF2B5EF4-FFF2-40B4-BE49-F238E27FC236}">
                <a16:creationId xmlns:a16="http://schemas.microsoft.com/office/drawing/2014/main" id="{AE649733-BB6B-D24A-98BB-F4E1F2813EBF}"/>
              </a:ext>
            </a:extLst>
          </p:cNvPr>
          <p:cNvSpPr>
            <a:spLocks noChangeArrowheads="1"/>
          </p:cNvSpPr>
          <p:nvPr/>
        </p:nvSpPr>
        <p:spPr bwMode="auto">
          <a:xfrm>
            <a:off x="293688" y="5192713"/>
            <a:ext cx="3009900" cy="280987"/>
          </a:xfrm>
          <a:prstGeom prst="roundRect">
            <a:avLst>
              <a:gd name="adj" fmla="val 16667"/>
            </a:avLst>
          </a:prstGeom>
          <a:solidFill>
            <a:srgbClr val="BF9000"/>
          </a:solidFill>
          <a:ln w="12700">
            <a:solidFill>
              <a:srgbClr val="70AD47"/>
            </a:solidFill>
            <a:miter lim="800000"/>
            <a:headEnd/>
            <a:tailEnd/>
          </a:ln>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300">
                <a:solidFill>
                  <a:srgbClr val="02367A"/>
                </a:solidFill>
                <a:latin typeface="Arial" panose="020B0604020202020204" pitchFamily="34" charset="0"/>
                <a:ea typeface="ＭＳ Ｐゴシック" panose="020B0600070205080204" pitchFamily="34" charset="-128"/>
              </a:rPr>
              <a:t>Eligible Green Expenditure</a:t>
            </a:r>
          </a:p>
        </p:txBody>
      </p:sp>
      <p:sp>
        <p:nvSpPr>
          <p:cNvPr id="18443" name="Rectangle: Rounded Corners 12">
            <a:extLst>
              <a:ext uri="{FF2B5EF4-FFF2-40B4-BE49-F238E27FC236}">
                <a16:creationId xmlns:a16="http://schemas.microsoft.com/office/drawing/2014/main" id="{E7D7D00F-E643-7F44-96BE-68EBA0F67ECC}"/>
              </a:ext>
            </a:extLst>
          </p:cNvPr>
          <p:cNvSpPr>
            <a:spLocks noChangeArrowheads="1"/>
          </p:cNvSpPr>
          <p:nvPr/>
        </p:nvSpPr>
        <p:spPr bwMode="auto">
          <a:xfrm>
            <a:off x="3454400" y="1800225"/>
            <a:ext cx="5418138" cy="273050"/>
          </a:xfrm>
          <a:prstGeom prst="roundRect">
            <a:avLst>
              <a:gd name="adj" fmla="val 16667"/>
            </a:avLst>
          </a:prstGeom>
          <a:solidFill>
            <a:srgbClr val="BF9000"/>
          </a:solidFill>
          <a:ln w="12700">
            <a:solidFill>
              <a:srgbClr val="70AD47"/>
            </a:solidFill>
            <a:miter lim="800000"/>
            <a:headEnd/>
            <a:tailEnd/>
          </a:ln>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300">
                <a:solidFill>
                  <a:srgbClr val="02367A"/>
                </a:solidFill>
                <a:latin typeface="Arial" panose="020B0604020202020204" pitchFamily="34" charset="0"/>
                <a:ea typeface="ＭＳ Ｐゴシック" panose="020B0600070205080204" pitchFamily="34" charset="-128"/>
              </a:rPr>
              <a:t>Supervisory agencies</a:t>
            </a:r>
          </a:p>
        </p:txBody>
      </p:sp>
      <p:sp>
        <p:nvSpPr>
          <p:cNvPr id="63" name="Oval 62">
            <a:extLst>
              <a:ext uri="{FF2B5EF4-FFF2-40B4-BE49-F238E27FC236}">
                <a16:creationId xmlns:a16="http://schemas.microsoft.com/office/drawing/2014/main" id="{C9F60AF1-A6AA-3746-A185-691C7F23D1F2}"/>
              </a:ext>
            </a:extLst>
          </p:cNvPr>
          <p:cNvSpPr/>
          <p:nvPr/>
        </p:nvSpPr>
        <p:spPr>
          <a:xfrm>
            <a:off x="4492625" y="2187575"/>
            <a:ext cx="1871663" cy="584200"/>
          </a:xfrm>
          <a:prstGeom prst="ellipse">
            <a:avLst/>
          </a:prstGeom>
          <a:solidFill>
            <a:srgbClr val="70AD47">
              <a:lumMod val="75000"/>
            </a:srgbClr>
          </a:solidFill>
          <a:ln w="12700" cap="flat" cmpd="sng" algn="ctr">
            <a:solidFill>
              <a:srgbClr val="4472C4">
                <a:shade val="50000"/>
              </a:srgbClr>
            </a:solidFill>
            <a:prstDash val="solid"/>
            <a:miter lim="800000"/>
          </a:ln>
          <a:effectLst/>
        </p:spPr>
        <p:txBody>
          <a:bodyPr anchor="ctr"/>
          <a:lstStyle/>
          <a:p>
            <a:pPr algn="ctr" eaLnBrk="1" fontAlgn="auto" hangingPunct="1">
              <a:spcAft>
                <a:spcPts val="0"/>
              </a:spcAft>
              <a:defRPr/>
            </a:pPr>
            <a:r>
              <a:rPr lang="en-US" sz="1200" kern="0" dirty="0">
                <a:solidFill>
                  <a:prstClr val="white"/>
                </a:solidFill>
                <a:latin typeface="+mj-lt"/>
              </a:rPr>
              <a:t>Ministry of Finance</a:t>
            </a:r>
          </a:p>
        </p:txBody>
      </p:sp>
      <p:sp>
        <p:nvSpPr>
          <p:cNvPr id="64" name="Oval 63">
            <a:extLst>
              <a:ext uri="{FF2B5EF4-FFF2-40B4-BE49-F238E27FC236}">
                <a16:creationId xmlns:a16="http://schemas.microsoft.com/office/drawing/2014/main" id="{874CAE76-8F4C-7947-99B5-8471CC185383}"/>
              </a:ext>
            </a:extLst>
          </p:cNvPr>
          <p:cNvSpPr/>
          <p:nvPr/>
        </p:nvSpPr>
        <p:spPr>
          <a:xfrm>
            <a:off x="6535738" y="2187575"/>
            <a:ext cx="1811337" cy="584200"/>
          </a:xfrm>
          <a:prstGeom prst="ellipse">
            <a:avLst/>
          </a:prstGeom>
          <a:solidFill>
            <a:srgbClr val="70AD47">
              <a:lumMod val="75000"/>
            </a:srgbClr>
          </a:solidFill>
          <a:ln w="12700" cap="flat" cmpd="sng" algn="ctr">
            <a:solidFill>
              <a:srgbClr val="4472C4">
                <a:shade val="50000"/>
              </a:srgbClr>
            </a:solidFill>
            <a:prstDash val="solid"/>
            <a:miter lim="800000"/>
          </a:ln>
          <a:effectLst/>
        </p:spPr>
        <p:txBody>
          <a:bodyPr anchor="ctr"/>
          <a:lstStyle/>
          <a:p>
            <a:pPr algn="ctr" eaLnBrk="1" fontAlgn="auto" hangingPunct="1">
              <a:spcAft>
                <a:spcPts val="0"/>
              </a:spcAft>
              <a:defRPr/>
            </a:pPr>
            <a:r>
              <a:rPr lang="en-US" sz="1200" kern="0" dirty="0">
                <a:solidFill>
                  <a:prstClr val="white"/>
                </a:solidFill>
                <a:latin typeface="+mj-lt"/>
              </a:rPr>
              <a:t>Ministry of Environment</a:t>
            </a:r>
          </a:p>
        </p:txBody>
      </p:sp>
      <p:sp>
        <p:nvSpPr>
          <p:cNvPr id="65" name="Rectangle: Rounded Corners 15">
            <a:extLst>
              <a:ext uri="{FF2B5EF4-FFF2-40B4-BE49-F238E27FC236}">
                <a16:creationId xmlns:a16="http://schemas.microsoft.com/office/drawing/2014/main" id="{E26232BC-E9A5-FB46-9C34-E06133B11BA4}"/>
              </a:ext>
            </a:extLst>
          </p:cNvPr>
          <p:cNvSpPr/>
          <p:nvPr/>
        </p:nvSpPr>
        <p:spPr>
          <a:xfrm>
            <a:off x="3857625" y="2897188"/>
            <a:ext cx="4933950" cy="1506537"/>
          </a:xfrm>
          <a:prstGeom prst="roundRect">
            <a:avLst/>
          </a:prstGeom>
          <a:solidFill>
            <a:sysClr val="window" lastClr="FFFFFF"/>
          </a:solidFill>
          <a:ln w="12700" cap="flat" cmpd="sng" algn="ctr">
            <a:solidFill>
              <a:srgbClr val="70AD47"/>
            </a:solidFill>
            <a:prstDash val="solid"/>
            <a:miter lim="800000"/>
          </a:ln>
          <a:effec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a:solidFill>
                <a:srgbClr val="000000"/>
              </a:solidFill>
              <a:latin typeface="Calibri" panose="020F0502020204030204" pitchFamily="34" charset="0"/>
            </a:endParaRPr>
          </a:p>
        </p:txBody>
      </p:sp>
      <p:sp>
        <p:nvSpPr>
          <p:cNvPr id="66" name="Oval 65">
            <a:extLst>
              <a:ext uri="{FF2B5EF4-FFF2-40B4-BE49-F238E27FC236}">
                <a16:creationId xmlns:a16="http://schemas.microsoft.com/office/drawing/2014/main" id="{0CD8AFCA-263D-0D4D-9D30-3F363F89E960}"/>
              </a:ext>
            </a:extLst>
          </p:cNvPr>
          <p:cNvSpPr/>
          <p:nvPr/>
        </p:nvSpPr>
        <p:spPr>
          <a:xfrm>
            <a:off x="4492625" y="4621213"/>
            <a:ext cx="1871663" cy="582612"/>
          </a:xfrm>
          <a:prstGeom prst="ellipse">
            <a:avLst/>
          </a:prstGeom>
          <a:solidFill>
            <a:srgbClr val="70AD47">
              <a:lumMod val="75000"/>
            </a:srgbClr>
          </a:solidFill>
          <a:ln w="12700" cap="flat" cmpd="sng" algn="ctr">
            <a:solidFill>
              <a:srgbClr val="4472C4">
                <a:shade val="50000"/>
              </a:srgbClr>
            </a:solidFill>
            <a:prstDash val="solid"/>
            <a:miter lim="800000"/>
          </a:ln>
          <a:effectLst/>
        </p:spPr>
        <p:txBody>
          <a:bodyPr anchor="ctr"/>
          <a:lstStyle/>
          <a:p>
            <a:pPr algn="ctr" eaLnBrk="1" fontAlgn="auto" hangingPunct="1">
              <a:spcAft>
                <a:spcPts val="0"/>
              </a:spcAft>
              <a:defRPr/>
            </a:pPr>
            <a:r>
              <a:rPr lang="en-US" sz="1200" kern="0" dirty="0">
                <a:solidFill>
                  <a:prstClr val="white"/>
                </a:solidFill>
                <a:latin typeface="+mj-lt"/>
              </a:rPr>
              <a:t>Ministry of Finance</a:t>
            </a:r>
          </a:p>
        </p:txBody>
      </p:sp>
      <p:sp>
        <p:nvSpPr>
          <p:cNvPr id="67" name="Oval 66">
            <a:extLst>
              <a:ext uri="{FF2B5EF4-FFF2-40B4-BE49-F238E27FC236}">
                <a16:creationId xmlns:a16="http://schemas.microsoft.com/office/drawing/2014/main" id="{8CDC0C78-6026-D041-AEAE-AF06860B9B00}"/>
              </a:ext>
            </a:extLst>
          </p:cNvPr>
          <p:cNvSpPr/>
          <p:nvPr/>
        </p:nvSpPr>
        <p:spPr>
          <a:xfrm>
            <a:off x="6535738" y="4621213"/>
            <a:ext cx="1811337" cy="582612"/>
          </a:xfrm>
          <a:prstGeom prst="ellipse">
            <a:avLst/>
          </a:prstGeom>
          <a:solidFill>
            <a:srgbClr val="70AD47">
              <a:lumMod val="75000"/>
            </a:srgbClr>
          </a:solidFill>
          <a:ln w="12700" cap="flat" cmpd="sng" algn="ctr">
            <a:solidFill>
              <a:srgbClr val="4472C4">
                <a:shade val="50000"/>
              </a:srgbClr>
            </a:solidFill>
            <a:prstDash val="solid"/>
            <a:miter lim="800000"/>
          </a:ln>
          <a:effectLst/>
        </p:spPr>
        <p:txBody>
          <a:bodyPr anchor="ctr"/>
          <a:lstStyle/>
          <a:p>
            <a:pPr algn="ctr" eaLnBrk="1" fontAlgn="auto" hangingPunct="1">
              <a:spcAft>
                <a:spcPts val="0"/>
              </a:spcAft>
              <a:defRPr/>
            </a:pPr>
            <a:r>
              <a:rPr lang="en-US" sz="1200" kern="0" dirty="0">
                <a:solidFill>
                  <a:prstClr val="white"/>
                </a:solidFill>
                <a:latin typeface="+mj-lt"/>
              </a:rPr>
              <a:t>Ministry of Environment</a:t>
            </a:r>
          </a:p>
        </p:txBody>
      </p:sp>
      <p:sp>
        <p:nvSpPr>
          <p:cNvPr id="68" name="TextBox 18">
            <a:extLst>
              <a:ext uri="{FF2B5EF4-FFF2-40B4-BE49-F238E27FC236}">
                <a16:creationId xmlns:a16="http://schemas.microsoft.com/office/drawing/2014/main" id="{9CB3B0FC-5F7F-1E48-AA75-E318ABE96620}"/>
              </a:ext>
            </a:extLst>
          </p:cNvPr>
          <p:cNvSpPr txBox="1">
            <a:spLocks noChangeArrowheads="1"/>
          </p:cNvSpPr>
          <p:nvPr/>
        </p:nvSpPr>
        <p:spPr bwMode="auto">
          <a:xfrm>
            <a:off x="4170363" y="2968625"/>
            <a:ext cx="4637087" cy="369888"/>
          </a:xfrm>
          <a:prstGeom prst="rect">
            <a:avLst/>
          </a:prstGeom>
          <a:noFill/>
          <a:ln>
            <a:noFill/>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fontAlgn="auto" hangingPunct="1">
              <a:lnSpc>
                <a:spcPct val="100000"/>
              </a:lnSpc>
              <a:spcBef>
                <a:spcPct val="0"/>
              </a:spcBef>
              <a:spcAft>
                <a:spcPts val="0"/>
              </a:spcAft>
              <a:buFontTx/>
              <a:buNone/>
              <a:defRPr/>
            </a:pPr>
            <a:r>
              <a:rPr lang="en-US" altLang="en-US" sz="1800" kern="0" dirty="0">
                <a:solidFill>
                  <a:prstClr val="black"/>
                </a:solidFill>
              </a:rPr>
              <a:t>Inter-Ministerial Committee on Climate Change</a:t>
            </a:r>
          </a:p>
        </p:txBody>
      </p:sp>
      <p:sp>
        <p:nvSpPr>
          <p:cNvPr id="69" name="Oval 68">
            <a:extLst>
              <a:ext uri="{FF2B5EF4-FFF2-40B4-BE49-F238E27FC236}">
                <a16:creationId xmlns:a16="http://schemas.microsoft.com/office/drawing/2014/main" id="{66E94B87-CB62-2D4B-AC7B-CC12B7E92CF2}"/>
              </a:ext>
            </a:extLst>
          </p:cNvPr>
          <p:cNvSpPr/>
          <p:nvPr/>
        </p:nvSpPr>
        <p:spPr>
          <a:xfrm>
            <a:off x="4492625" y="3475038"/>
            <a:ext cx="1871663" cy="582612"/>
          </a:xfrm>
          <a:prstGeom prst="ellipse">
            <a:avLst/>
          </a:prstGeom>
          <a:solidFill>
            <a:srgbClr val="70AD47">
              <a:lumMod val="75000"/>
            </a:srgbClr>
          </a:solidFill>
          <a:ln w="12700" cap="flat" cmpd="sng" algn="ctr">
            <a:solidFill>
              <a:srgbClr val="4472C4">
                <a:shade val="50000"/>
              </a:srgbClr>
            </a:solidFill>
            <a:prstDash val="solid"/>
            <a:miter lim="800000"/>
          </a:ln>
          <a:effectLst/>
        </p:spPr>
        <p:txBody>
          <a:bodyPr anchor="ctr"/>
          <a:lstStyle/>
          <a:p>
            <a:pPr algn="ctr" eaLnBrk="1" fontAlgn="auto" hangingPunct="1">
              <a:spcAft>
                <a:spcPts val="0"/>
              </a:spcAft>
              <a:defRPr/>
            </a:pPr>
            <a:r>
              <a:rPr lang="en-US" sz="1200" kern="0" dirty="0">
                <a:solidFill>
                  <a:prstClr val="white"/>
                </a:solidFill>
                <a:latin typeface="+mj-lt"/>
              </a:rPr>
              <a:t>Ministry of Power</a:t>
            </a:r>
          </a:p>
        </p:txBody>
      </p:sp>
      <p:sp>
        <p:nvSpPr>
          <p:cNvPr id="70" name="Oval 69">
            <a:extLst>
              <a:ext uri="{FF2B5EF4-FFF2-40B4-BE49-F238E27FC236}">
                <a16:creationId xmlns:a16="http://schemas.microsoft.com/office/drawing/2014/main" id="{8750164E-17E4-C342-A397-6A97E2589073}"/>
              </a:ext>
            </a:extLst>
          </p:cNvPr>
          <p:cNvSpPr/>
          <p:nvPr/>
        </p:nvSpPr>
        <p:spPr>
          <a:xfrm>
            <a:off x="6535738" y="3475038"/>
            <a:ext cx="1811337" cy="582612"/>
          </a:xfrm>
          <a:prstGeom prst="ellipse">
            <a:avLst/>
          </a:prstGeom>
          <a:solidFill>
            <a:srgbClr val="70AD47">
              <a:lumMod val="75000"/>
            </a:srgbClr>
          </a:solidFill>
          <a:ln w="12700" cap="flat" cmpd="sng" algn="ctr">
            <a:solidFill>
              <a:srgbClr val="4472C4">
                <a:shade val="50000"/>
              </a:srgbClr>
            </a:solidFill>
            <a:prstDash val="solid"/>
            <a:miter lim="800000"/>
          </a:ln>
          <a:effectLst/>
        </p:spPr>
        <p:txBody>
          <a:bodyPr anchor="ctr"/>
          <a:lstStyle/>
          <a:p>
            <a:pPr algn="ctr" eaLnBrk="1" fontAlgn="auto" hangingPunct="1">
              <a:spcAft>
                <a:spcPts val="0"/>
              </a:spcAft>
              <a:defRPr/>
            </a:pPr>
            <a:r>
              <a:rPr lang="en-US" sz="1200" kern="0" dirty="0">
                <a:solidFill>
                  <a:prstClr val="white"/>
                </a:solidFill>
                <a:latin typeface="+mj-lt"/>
              </a:rPr>
              <a:t>Ministry of Environment</a:t>
            </a:r>
          </a:p>
        </p:txBody>
      </p:sp>
      <p:sp>
        <p:nvSpPr>
          <p:cNvPr id="71" name="TextBox 21">
            <a:extLst>
              <a:ext uri="{FF2B5EF4-FFF2-40B4-BE49-F238E27FC236}">
                <a16:creationId xmlns:a16="http://schemas.microsoft.com/office/drawing/2014/main" id="{356690E4-2390-C949-9108-47BA6DBD7B30}"/>
              </a:ext>
            </a:extLst>
          </p:cNvPr>
          <p:cNvSpPr txBox="1">
            <a:spLocks noChangeArrowheads="1"/>
          </p:cNvSpPr>
          <p:nvPr/>
        </p:nvSpPr>
        <p:spPr bwMode="auto">
          <a:xfrm>
            <a:off x="558800" y="2135188"/>
            <a:ext cx="2455863" cy="646112"/>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fontAlgn="auto" hangingPunct="1">
              <a:lnSpc>
                <a:spcPct val="100000"/>
              </a:lnSpc>
              <a:spcBef>
                <a:spcPct val="0"/>
              </a:spcBef>
              <a:spcAft>
                <a:spcPts val="0"/>
              </a:spcAft>
              <a:buFontTx/>
              <a:buNone/>
              <a:defRPr/>
            </a:pPr>
            <a:r>
              <a:rPr lang="en-US" altLang="en-US" sz="1200" kern="0" dirty="0">
                <a:solidFill>
                  <a:prstClr val="white"/>
                </a:solidFill>
                <a:latin typeface="+mj-lt"/>
              </a:rPr>
              <a:t>Screening based on budget documents and ministry of Environment Green Bond Guidelines</a:t>
            </a:r>
          </a:p>
        </p:txBody>
      </p:sp>
      <p:sp>
        <p:nvSpPr>
          <p:cNvPr id="18453" name="TextBox 23">
            <a:extLst>
              <a:ext uri="{FF2B5EF4-FFF2-40B4-BE49-F238E27FC236}">
                <a16:creationId xmlns:a16="http://schemas.microsoft.com/office/drawing/2014/main" id="{BEB4D6B6-ACF1-4E43-9DB7-42DB594F1E69}"/>
              </a:ext>
            </a:extLst>
          </p:cNvPr>
          <p:cNvSpPr txBox="1">
            <a:spLocks noChangeArrowheads="1"/>
          </p:cNvSpPr>
          <p:nvPr/>
        </p:nvSpPr>
        <p:spPr bwMode="auto">
          <a:xfrm>
            <a:off x="250825" y="5576888"/>
            <a:ext cx="8523288"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Aft>
                <a:spcPct val="20000"/>
              </a:spcAft>
              <a:buClr>
                <a:srgbClr val="7F7F7F"/>
              </a:buClr>
              <a:buSzPct val="80000"/>
              <a:buFont typeface="Arial" panose="020B0604020202020204" pitchFamily="34" charset="0"/>
              <a:buNone/>
            </a:pPr>
            <a:r>
              <a:rPr lang="en-US" altLang="en-US" sz="1000" i="1">
                <a:solidFill>
                  <a:srgbClr val="02367A"/>
                </a:solidFill>
                <a:latin typeface="Arial" panose="020B0604020202020204" pitchFamily="34" charset="0"/>
                <a:ea typeface="ＭＳ Ｐゴシック" panose="020B0600070205080204" pitchFamily="34" charset="-128"/>
              </a:rPr>
              <a:t>The Green Bond Guidelines have been used as a guiding reference for the selection process, as well as the target in the NDCs. Each ministry has been responsible for identifying eligible green expenditure within its programmes. The Inter-ministerial Committee on Climate Change has excluded activities that do not comply with CBI certification standards.</a:t>
            </a:r>
          </a:p>
        </p:txBody>
      </p:sp>
      <p:sp>
        <p:nvSpPr>
          <p:cNvPr id="73" name="TextBox 22">
            <a:extLst>
              <a:ext uri="{FF2B5EF4-FFF2-40B4-BE49-F238E27FC236}">
                <a16:creationId xmlns:a16="http://schemas.microsoft.com/office/drawing/2014/main" id="{5544F2ED-B792-7A4A-92C7-847B3299DA42}"/>
              </a:ext>
            </a:extLst>
          </p:cNvPr>
          <p:cNvSpPr txBox="1">
            <a:spLocks noChangeArrowheads="1"/>
          </p:cNvSpPr>
          <p:nvPr/>
        </p:nvSpPr>
        <p:spPr bwMode="auto">
          <a:xfrm>
            <a:off x="623888" y="3355975"/>
            <a:ext cx="2338387" cy="460375"/>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fontAlgn="auto" hangingPunct="1">
              <a:lnSpc>
                <a:spcPct val="100000"/>
              </a:lnSpc>
              <a:spcBef>
                <a:spcPct val="0"/>
              </a:spcBef>
              <a:spcAft>
                <a:spcPts val="0"/>
              </a:spcAft>
              <a:buFont typeface="Arial" panose="020B0604020202020204" pitchFamily="34" charset="0"/>
              <a:buNone/>
              <a:defRPr/>
            </a:pPr>
            <a:r>
              <a:rPr lang="en-US" altLang="en-US" sz="1200" kern="0" dirty="0">
                <a:solidFill>
                  <a:prstClr val="white"/>
                </a:solidFill>
                <a:latin typeface="+mj-lt"/>
              </a:rPr>
              <a:t>Assessment by Green Bond Program Technical Advisory Team</a:t>
            </a:r>
          </a:p>
        </p:txBody>
      </p:sp>
      <p:sp>
        <p:nvSpPr>
          <p:cNvPr id="74" name="TextBox 24">
            <a:extLst>
              <a:ext uri="{FF2B5EF4-FFF2-40B4-BE49-F238E27FC236}">
                <a16:creationId xmlns:a16="http://schemas.microsoft.com/office/drawing/2014/main" id="{7650F0CB-3DC0-874C-89A8-3AEC021613E1}"/>
              </a:ext>
            </a:extLst>
          </p:cNvPr>
          <p:cNvSpPr txBox="1">
            <a:spLocks noChangeArrowheads="1"/>
          </p:cNvSpPr>
          <p:nvPr/>
        </p:nvSpPr>
        <p:spPr bwMode="auto">
          <a:xfrm>
            <a:off x="1177925" y="4640263"/>
            <a:ext cx="1184275" cy="276225"/>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fontAlgn="auto" hangingPunct="1">
              <a:lnSpc>
                <a:spcPct val="100000"/>
              </a:lnSpc>
              <a:spcBef>
                <a:spcPct val="0"/>
              </a:spcBef>
              <a:spcAft>
                <a:spcPts val="0"/>
              </a:spcAft>
              <a:buFont typeface="Arial" panose="020B0604020202020204" pitchFamily="34" charset="0"/>
              <a:buNone/>
              <a:defRPr/>
            </a:pPr>
            <a:r>
              <a:rPr lang="en-US" altLang="en-US" sz="1200" kern="0" dirty="0">
                <a:solidFill>
                  <a:prstClr val="white"/>
                </a:solidFill>
                <a:latin typeface="+mj-lt"/>
              </a:rPr>
              <a:t>Final validation</a:t>
            </a:r>
          </a:p>
        </p:txBody>
      </p:sp>
      <p:pic>
        <p:nvPicPr>
          <p:cNvPr id="25" name="Picture 24" descr="CBI_logo.png">
            <a:extLst>
              <a:ext uri="{FF2B5EF4-FFF2-40B4-BE49-F238E27FC236}">
                <a16:creationId xmlns:a16="http://schemas.microsoft.com/office/drawing/2014/main" id="{3CF277A4-A55A-4943-A2F9-EE99AFBDC04A}"/>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08992" y="6238014"/>
            <a:ext cx="1761995" cy="317187"/>
          </a:xfrm>
          <a:prstGeom prst="rect">
            <a:avLst/>
          </a:prstGeom>
          <a:noFill/>
          <a:ln w="9525">
            <a:noFill/>
            <a:miter lim="800000"/>
            <a:headEnd/>
            <a:tailEnd/>
          </a:ln>
        </p:spPr>
      </p:pic>
      <p:sp>
        <p:nvSpPr>
          <p:cNvPr id="26" name="Title 1">
            <a:extLst>
              <a:ext uri="{FF2B5EF4-FFF2-40B4-BE49-F238E27FC236}">
                <a16:creationId xmlns:a16="http://schemas.microsoft.com/office/drawing/2014/main" id="{156B0453-7F5A-3C46-8491-D61D07995E74}"/>
              </a:ext>
            </a:extLst>
          </p:cNvPr>
          <p:cNvSpPr>
            <a:spLocks noGrp="1"/>
          </p:cNvSpPr>
          <p:nvPr>
            <p:ph type="title"/>
          </p:nvPr>
        </p:nvSpPr>
        <p:spPr>
          <a:xfrm>
            <a:off x="457200" y="274638"/>
            <a:ext cx="8229600" cy="1020762"/>
          </a:xfrm>
        </p:spPr>
        <p:txBody>
          <a:bodyPr/>
          <a:lstStyle/>
          <a:p>
            <a:pPr eaLnBrk="1" hangingPunct="1"/>
            <a:r>
              <a:rPr lang="en-US" altLang="en-US">
                <a:ea typeface="ＭＳ Ｐゴシック" panose="020B0600070205080204" pitchFamily="34" charset="-128"/>
              </a:rPr>
              <a:t>Institutional Framework</a:t>
            </a:r>
          </a:p>
        </p:txBody>
      </p:sp>
    </p:spTree>
    <p:extLst>
      <p:ext uri="{BB962C8B-B14F-4D97-AF65-F5344CB8AC3E}">
        <p14:creationId xmlns:p14="http://schemas.microsoft.com/office/powerpoint/2010/main" val="24884979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BFAC2E0A-CFA8-7B4A-8CBC-937C2B5DC85C}"/>
              </a:ext>
            </a:extLst>
          </p:cNvPr>
          <p:cNvSpPr>
            <a:spLocks noGrp="1"/>
          </p:cNvSpPr>
          <p:nvPr>
            <p:ph type="title"/>
          </p:nvPr>
        </p:nvSpPr>
        <p:spPr>
          <a:xfrm>
            <a:off x="457200" y="274638"/>
            <a:ext cx="8229600" cy="715962"/>
          </a:xfrm>
        </p:spPr>
        <p:txBody>
          <a:bodyPr rtlCol="0">
            <a:normAutofit/>
          </a:bodyPr>
          <a:lstStyle/>
          <a:p>
            <a:pPr eaLnBrk="1" fontAlgn="auto" hangingPunct="1">
              <a:spcAft>
                <a:spcPts val="0"/>
              </a:spcAft>
              <a:defRPr/>
            </a:pPr>
            <a:r>
              <a:rPr lang="en-US" altLang="en-US">
                <a:ea typeface="ＭＳ Ｐゴシック" pitchFamily="34" charset="-128"/>
              </a:rPr>
              <a:t>Green Bond Secretariat</a:t>
            </a:r>
          </a:p>
        </p:txBody>
      </p:sp>
      <p:pic>
        <p:nvPicPr>
          <p:cNvPr id="19458" name="Picture 4">
            <a:extLst>
              <a:ext uri="{FF2B5EF4-FFF2-40B4-BE49-F238E27FC236}">
                <a16:creationId xmlns:a16="http://schemas.microsoft.com/office/drawing/2014/main" id="{364766CE-4899-0F41-B497-AB75512F96D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7800" y="1066800"/>
            <a:ext cx="5791200"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CBI_logo.png">
            <a:extLst>
              <a:ext uri="{FF2B5EF4-FFF2-40B4-BE49-F238E27FC236}">
                <a16:creationId xmlns:a16="http://schemas.microsoft.com/office/drawing/2014/main" id="{B142C848-FCFC-A94A-8D19-1CDB03E5D556}"/>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08992" y="6238014"/>
            <a:ext cx="1761995" cy="317187"/>
          </a:xfrm>
          <a:prstGeom prst="rect">
            <a:avLst/>
          </a:prstGeom>
          <a:noFill/>
          <a:ln w="9525">
            <a:noFill/>
            <a:miter lim="800000"/>
            <a:headEnd/>
            <a:tailEnd/>
          </a:ln>
        </p:spPr>
      </p:pic>
    </p:spTree>
    <p:extLst>
      <p:ext uri="{BB962C8B-B14F-4D97-AF65-F5344CB8AC3E}">
        <p14:creationId xmlns:p14="http://schemas.microsoft.com/office/powerpoint/2010/main" val="40478221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itle 1">
            <a:extLst>
              <a:ext uri="{FF2B5EF4-FFF2-40B4-BE49-F238E27FC236}">
                <a16:creationId xmlns:a16="http://schemas.microsoft.com/office/drawing/2014/main" id="{5F120C02-A9CB-C04E-A0F6-3F5E3EBD2497}"/>
              </a:ext>
            </a:extLst>
          </p:cNvPr>
          <p:cNvSpPr>
            <a:spLocks noGrp="1"/>
          </p:cNvSpPr>
          <p:nvPr>
            <p:ph type="title"/>
          </p:nvPr>
        </p:nvSpPr>
        <p:spPr/>
        <p:txBody>
          <a:bodyPr/>
          <a:lstStyle/>
          <a:p>
            <a:r>
              <a:rPr lang="en-US" altLang="en-US"/>
              <a:t>Technical Review Approach</a:t>
            </a:r>
          </a:p>
        </p:txBody>
      </p:sp>
      <p:pic>
        <p:nvPicPr>
          <p:cNvPr id="21506" name="Picture 2">
            <a:extLst>
              <a:ext uri="{FF2B5EF4-FFF2-40B4-BE49-F238E27FC236}">
                <a16:creationId xmlns:a16="http://schemas.microsoft.com/office/drawing/2014/main" id="{88424DD7-5EA3-DC4F-A954-8EFB0993BCF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57200" y="1524000"/>
            <a:ext cx="8153400" cy="4800600"/>
          </a:xfrm>
          <a:noFill/>
        </p:spPr>
      </p:pic>
      <p:pic>
        <p:nvPicPr>
          <p:cNvPr id="4" name="Picture 3" descr="CBI_logo.png">
            <a:extLst>
              <a:ext uri="{FF2B5EF4-FFF2-40B4-BE49-F238E27FC236}">
                <a16:creationId xmlns:a16="http://schemas.microsoft.com/office/drawing/2014/main" id="{0635D7F3-6541-E944-BF66-61A1F72A7053}"/>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08992" y="6337610"/>
            <a:ext cx="1761995" cy="317187"/>
          </a:xfrm>
          <a:prstGeom prst="rect">
            <a:avLst/>
          </a:prstGeom>
          <a:noFill/>
          <a:ln w="9525">
            <a:noFill/>
            <a:miter lim="800000"/>
            <a:headEnd/>
            <a:tailEnd/>
          </a:ln>
        </p:spPr>
      </p:pic>
    </p:spTree>
    <p:extLst>
      <p:ext uri="{BB962C8B-B14F-4D97-AF65-F5344CB8AC3E}">
        <p14:creationId xmlns:p14="http://schemas.microsoft.com/office/powerpoint/2010/main" val="14624029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1">
            <a:extLst>
              <a:ext uri="{FF2B5EF4-FFF2-40B4-BE49-F238E27FC236}">
                <a16:creationId xmlns:a16="http://schemas.microsoft.com/office/drawing/2014/main" id="{74AEACFB-ECF5-0543-95AA-0D00583885BD}"/>
              </a:ext>
            </a:extLst>
          </p:cNvPr>
          <p:cNvSpPr>
            <a:spLocks noGrp="1"/>
          </p:cNvSpPr>
          <p:nvPr>
            <p:ph type="title"/>
          </p:nvPr>
        </p:nvSpPr>
        <p:spPr/>
        <p:txBody>
          <a:bodyPr/>
          <a:lstStyle/>
          <a:p>
            <a:r>
              <a:rPr lang="en-US" altLang="en-US"/>
              <a:t>Project Metrics</a:t>
            </a:r>
          </a:p>
        </p:txBody>
      </p:sp>
      <p:pic>
        <p:nvPicPr>
          <p:cNvPr id="22530" name="Picture 2">
            <a:extLst>
              <a:ext uri="{FF2B5EF4-FFF2-40B4-BE49-F238E27FC236}">
                <a16:creationId xmlns:a16="http://schemas.microsoft.com/office/drawing/2014/main" id="{0F519C37-0F73-6847-89D8-BFCCEE126E5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533400" y="1752600"/>
            <a:ext cx="8153400" cy="4191000"/>
          </a:xfrm>
          <a:noFill/>
        </p:spPr>
      </p:pic>
      <p:pic>
        <p:nvPicPr>
          <p:cNvPr id="4" name="Picture 3" descr="CBI_logo.png">
            <a:extLst>
              <a:ext uri="{FF2B5EF4-FFF2-40B4-BE49-F238E27FC236}">
                <a16:creationId xmlns:a16="http://schemas.microsoft.com/office/drawing/2014/main" id="{67C85EE9-23C7-594D-8BC3-D6DFA08792E5}"/>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08992" y="6238014"/>
            <a:ext cx="1761995" cy="317187"/>
          </a:xfrm>
          <a:prstGeom prst="rect">
            <a:avLst/>
          </a:prstGeom>
          <a:noFill/>
          <a:ln w="9525">
            <a:noFill/>
            <a:miter lim="800000"/>
            <a:headEnd/>
            <a:tailEnd/>
          </a:ln>
        </p:spPr>
      </p:pic>
    </p:spTree>
    <p:extLst>
      <p:ext uri="{BB962C8B-B14F-4D97-AF65-F5344CB8AC3E}">
        <p14:creationId xmlns:p14="http://schemas.microsoft.com/office/powerpoint/2010/main" val="7124229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7" name="Picture 2">
            <a:extLst>
              <a:ext uri="{FF2B5EF4-FFF2-40B4-BE49-F238E27FC236}">
                <a16:creationId xmlns:a16="http://schemas.microsoft.com/office/drawing/2014/main" id="{E779B771-42C8-8042-8885-C5A2D6E0765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533400" y="1295400"/>
            <a:ext cx="8229600" cy="4419600"/>
          </a:xfrm>
          <a:noFill/>
        </p:spPr>
      </p:pic>
      <p:sp>
        <p:nvSpPr>
          <p:cNvPr id="10243" name="Title 1">
            <a:extLst>
              <a:ext uri="{FF2B5EF4-FFF2-40B4-BE49-F238E27FC236}">
                <a16:creationId xmlns:a16="http://schemas.microsoft.com/office/drawing/2014/main" id="{DA1C8544-7414-1F46-B07A-18B870F03F40}"/>
              </a:ext>
            </a:extLst>
          </p:cNvPr>
          <p:cNvSpPr>
            <a:spLocks noGrp="1"/>
          </p:cNvSpPr>
          <p:nvPr>
            <p:ph type="title"/>
          </p:nvPr>
        </p:nvSpPr>
        <p:spPr>
          <a:xfrm>
            <a:off x="381000" y="152400"/>
            <a:ext cx="8229600" cy="639763"/>
          </a:xfrm>
        </p:spPr>
        <p:txBody>
          <a:bodyPr rtlCol="0">
            <a:normAutofit/>
          </a:bodyPr>
          <a:lstStyle/>
          <a:p>
            <a:pPr eaLnBrk="1" fontAlgn="auto" hangingPunct="1">
              <a:spcAft>
                <a:spcPts val="0"/>
              </a:spcAft>
              <a:defRPr/>
            </a:pPr>
            <a:r>
              <a:rPr lang="en-US"/>
              <a:t>Green Bond Account Structure</a:t>
            </a:r>
          </a:p>
        </p:txBody>
      </p:sp>
      <p:pic>
        <p:nvPicPr>
          <p:cNvPr id="4" name="Picture 3" descr="CBI_logo.png">
            <a:extLst>
              <a:ext uri="{FF2B5EF4-FFF2-40B4-BE49-F238E27FC236}">
                <a16:creationId xmlns:a16="http://schemas.microsoft.com/office/drawing/2014/main" id="{AB29BC55-CA0B-7F43-90B8-517DBD96C560}"/>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08992" y="6238014"/>
            <a:ext cx="1761995" cy="317187"/>
          </a:xfrm>
          <a:prstGeom prst="rect">
            <a:avLst/>
          </a:prstGeom>
          <a:noFill/>
          <a:ln w="9525">
            <a:noFill/>
            <a:miter lim="800000"/>
            <a:headEnd/>
            <a:tailEnd/>
          </a:ln>
        </p:spPr>
      </p:pic>
    </p:spTree>
    <p:extLst>
      <p:ext uri="{BB962C8B-B14F-4D97-AF65-F5344CB8AC3E}">
        <p14:creationId xmlns:p14="http://schemas.microsoft.com/office/powerpoint/2010/main" val="4244905350"/>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a:extLst>
              <a:ext uri="{FF2B5EF4-FFF2-40B4-BE49-F238E27FC236}">
                <a16:creationId xmlns:a16="http://schemas.microsoft.com/office/drawing/2014/main" id="{69C2EF20-9874-5543-AD80-6F627E6EE8A1}"/>
              </a:ext>
            </a:extLst>
          </p:cNvPr>
          <p:cNvSpPr>
            <a:spLocks noGrp="1"/>
          </p:cNvSpPr>
          <p:nvPr>
            <p:ph type="title"/>
          </p:nvPr>
        </p:nvSpPr>
        <p:spPr>
          <a:xfrm>
            <a:off x="381000" y="228600"/>
            <a:ext cx="8229600" cy="563563"/>
          </a:xfrm>
        </p:spPr>
        <p:txBody>
          <a:bodyPr>
            <a:normAutofit fontScale="90000"/>
          </a:bodyPr>
          <a:lstStyle/>
          <a:p>
            <a:pPr eaLnBrk="1" hangingPunct="1"/>
            <a:r>
              <a:rPr lang="en-US" altLang="en-US"/>
              <a:t>Outputs</a:t>
            </a:r>
          </a:p>
        </p:txBody>
      </p:sp>
      <p:sp>
        <p:nvSpPr>
          <p:cNvPr id="25602" name="Content Placeholder 2">
            <a:extLst>
              <a:ext uri="{FF2B5EF4-FFF2-40B4-BE49-F238E27FC236}">
                <a16:creationId xmlns:a16="http://schemas.microsoft.com/office/drawing/2014/main" id="{89323DBC-1159-0B41-A488-AEFEA0CDC301}"/>
              </a:ext>
            </a:extLst>
          </p:cNvPr>
          <p:cNvSpPr>
            <a:spLocks noGrp="1"/>
          </p:cNvSpPr>
          <p:nvPr>
            <p:ph idx="1"/>
          </p:nvPr>
        </p:nvSpPr>
        <p:spPr>
          <a:xfrm>
            <a:off x="228600" y="990600"/>
            <a:ext cx="8534400" cy="5181600"/>
          </a:xfrm>
        </p:spPr>
        <p:txBody>
          <a:bodyPr/>
          <a:lstStyle/>
          <a:p>
            <a:pPr eaLnBrk="1" hangingPunct="1"/>
            <a:r>
              <a:rPr lang="en-US" altLang="en-US"/>
              <a:t>Green bond guidelines</a:t>
            </a:r>
          </a:p>
          <a:p>
            <a:pPr eaLnBrk="1" hangingPunct="1"/>
            <a:r>
              <a:rPr lang="en-US" altLang="en-US"/>
              <a:t>Green bond framework</a:t>
            </a:r>
          </a:p>
          <a:p>
            <a:pPr eaLnBrk="1" hangingPunct="1"/>
            <a:r>
              <a:rPr lang="en-US" altLang="en-US"/>
              <a:t>Rules for issuance of corporate and sub-national bonds (capital market regulator)</a:t>
            </a:r>
          </a:p>
          <a:p>
            <a:pPr eaLnBrk="1" hangingPunct="1"/>
            <a:r>
              <a:rPr lang="en-US" altLang="en-US"/>
              <a:t>Project review summaries/profiles/targets</a:t>
            </a:r>
          </a:p>
          <a:p>
            <a:pPr eaLnBrk="1" hangingPunct="1"/>
            <a:r>
              <a:rPr lang="en-US" altLang="en-US"/>
              <a:t>Second opinion (CBI Certification/Moodys Assessment)</a:t>
            </a:r>
          </a:p>
          <a:p>
            <a:pPr eaLnBrk="1" hangingPunct="1"/>
            <a:r>
              <a:rPr lang="en-US" altLang="en-US"/>
              <a:t>Periodic reports on implementation progress measured against targets</a:t>
            </a:r>
          </a:p>
        </p:txBody>
      </p:sp>
      <p:pic>
        <p:nvPicPr>
          <p:cNvPr id="4" name="Picture 3" descr="CBI_logo.png">
            <a:extLst>
              <a:ext uri="{FF2B5EF4-FFF2-40B4-BE49-F238E27FC236}">
                <a16:creationId xmlns:a16="http://schemas.microsoft.com/office/drawing/2014/main" id="{B5DA50A4-1F91-2341-A1F8-49BDC9BB2FC3}"/>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08992" y="6238014"/>
            <a:ext cx="1761995" cy="317187"/>
          </a:xfrm>
          <a:prstGeom prst="rect">
            <a:avLst/>
          </a:prstGeom>
          <a:noFill/>
          <a:ln w="9525">
            <a:noFill/>
            <a:miter lim="800000"/>
            <a:headEnd/>
            <a:tailEnd/>
          </a:ln>
        </p:spPr>
      </p:pic>
    </p:spTree>
    <p:extLst>
      <p:ext uri="{BB962C8B-B14F-4D97-AF65-F5344CB8AC3E}">
        <p14:creationId xmlns:p14="http://schemas.microsoft.com/office/powerpoint/2010/main" val="22950382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a:extLst>
              <a:ext uri="{FF2B5EF4-FFF2-40B4-BE49-F238E27FC236}">
                <a16:creationId xmlns:a16="http://schemas.microsoft.com/office/drawing/2014/main" id="{71F5D0C0-C903-544E-9293-3F9DB6777922}"/>
              </a:ext>
            </a:extLst>
          </p:cNvPr>
          <p:cNvSpPr>
            <a:spLocks noGrp="1"/>
          </p:cNvSpPr>
          <p:nvPr>
            <p:ph type="title"/>
          </p:nvPr>
        </p:nvSpPr>
        <p:spPr>
          <a:xfrm>
            <a:off x="457200" y="274638"/>
            <a:ext cx="8229600" cy="868362"/>
          </a:xfrm>
        </p:spPr>
        <p:txBody>
          <a:bodyPr/>
          <a:lstStyle/>
          <a:p>
            <a:r>
              <a:rPr lang="en-US" altLang="en-US"/>
              <a:t>Nigeria Green Bond: Summary</a:t>
            </a:r>
          </a:p>
        </p:txBody>
      </p:sp>
      <p:pic>
        <p:nvPicPr>
          <p:cNvPr id="26626" name="Picture 3">
            <a:extLst>
              <a:ext uri="{FF2B5EF4-FFF2-40B4-BE49-F238E27FC236}">
                <a16:creationId xmlns:a16="http://schemas.microsoft.com/office/drawing/2014/main" id="{6F86B5F2-AD2A-E946-9D79-4934238FC46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57200" y="1371600"/>
            <a:ext cx="4038600" cy="4191000"/>
          </a:xfrm>
          <a:noFill/>
        </p:spPr>
      </p:pic>
      <p:sp>
        <p:nvSpPr>
          <p:cNvPr id="26627" name="TextBox 5">
            <a:extLst>
              <a:ext uri="{FF2B5EF4-FFF2-40B4-BE49-F238E27FC236}">
                <a16:creationId xmlns:a16="http://schemas.microsoft.com/office/drawing/2014/main" id="{D0B64E8D-3D28-1648-815F-4BC235FEB809}"/>
              </a:ext>
            </a:extLst>
          </p:cNvPr>
          <p:cNvSpPr txBox="1">
            <a:spLocks noChangeArrowheads="1"/>
          </p:cNvSpPr>
          <p:nvPr/>
        </p:nvSpPr>
        <p:spPr bwMode="auto">
          <a:xfrm>
            <a:off x="4724400" y="1219200"/>
            <a:ext cx="3810000" cy="440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b="1">
                <a:latin typeface="Arial" panose="020B0604020202020204" pitchFamily="34" charset="0"/>
              </a:rPr>
              <a:t>Governance</a:t>
            </a:r>
          </a:p>
          <a:p>
            <a:pPr eaLnBrk="1" hangingPunct="1">
              <a:spcBef>
                <a:spcPct val="0"/>
              </a:spcBef>
              <a:buFontTx/>
              <a:buNone/>
            </a:pPr>
            <a:r>
              <a:rPr lang="en-US" altLang="en-US" sz="1600">
                <a:latin typeface="Arial" panose="020B0604020202020204" pitchFamily="34" charset="0"/>
              </a:rPr>
              <a:t>Established multiple structures to manage the inter government/capital market relationships needed to progress issuance</a:t>
            </a:r>
          </a:p>
          <a:p>
            <a:pPr eaLnBrk="1" hangingPunct="1">
              <a:spcBef>
                <a:spcPct val="0"/>
              </a:spcBef>
              <a:buFontTx/>
              <a:buNone/>
            </a:pPr>
            <a:r>
              <a:rPr lang="en-US" altLang="en-US" sz="1800" b="1">
                <a:latin typeface="Arial" panose="020B0604020202020204" pitchFamily="34" charset="0"/>
              </a:rPr>
              <a:t>Strategy</a:t>
            </a:r>
          </a:p>
          <a:p>
            <a:pPr eaLnBrk="1" hangingPunct="1">
              <a:spcBef>
                <a:spcPct val="0"/>
              </a:spcBef>
              <a:buFontTx/>
              <a:buNone/>
            </a:pPr>
            <a:r>
              <a:rPr lang="en-US" altLang="en-US" sz="1600">
                <a:latin typeface="Arial" panose="020B0604020202020204" pitchFamily="34" charset="0"/>
              </a:rPr>
              <a:t>Project review documents prepared outlining the approach to project implementation to achieve economic, climate &amp; social impacts</a:t>
            </a:r>
          </a:p>
          <a:p>
            <a:pPr eaLnBrk="1" hangingPunct="1">
              <a:spcBef>
                <a:spcPct val="0"/>
              </a:spcBef>
              <a:buFontTx/>
              <a:buNone/>
            </a:pPr>
            <a:r>
              <a:rPr lang="en-US" altLang="en-US" sz="1800" b="1">
                <a:latin typeface="Arial" panose="020B0604020202020204" pitchFamily="34" charset="0"/>
              </a:rPr>
              <a:t>Risk Management</a:t>
            </a:r>
          </a:p>
          <a:p>
            <a:pPr eaLnBrk="1" hangingPunct="1">
              <a:spcBef>
                <a:spcPct val="0"/>
              </a:spcBef>
              <a:buFontTx/>
              <a:buNone/>
            </a:pPr>
            <a:r>
              <a:rPr lang="en-US" altLang="en-US" sz="1600">
                <a:latin typeface="Arial" panose="020B0604020202020204" pitchFamily="34" charset="0"/>
              </a:rPr>
              <a:t>Weak at this early stage considering steep learning curve</a:t>
            </a:r>
          </a:p>
          <a:p>
            <a:pPr eaLnBrk="1" hangingPunct="1">
              <a:spcBef>
                <a:spcPct val="0"/>
              </a:spcBef>
              <a:buFontTx/>
              <a:buNone/>
            </a:pPr>
            <a:r>
              <a:rPr lang="en-US" altLang="en-US" sz="1800" b="1">
                <a:latin typeface="Arial" panose="020B0604020202020204" pitchFamily="34" charset="0"/>
              </a:rPr>
              <a:t>Metrics and Targets</a:t>
            </a:r>
          </a:p>
          <a:p>
            <a:pPr eaLnBrk="1" hangingPunct="1">
              <a:spcBef>
                <a:spcPct val="0"/>
              </a:spcBef>
              <a:buFontTx/>
              <a:buNone/>
            </a:pPr>
            <a:r>
              <a:rPr lang="en-US" altLang="en-US" sz="1600">
                <a:latin typeface="Arial" panose="020B0604020202020204" pitchFamily="34" charset="0"/>
              </a:rPr>
              <a:t>Emissions savings compared to targets in the NDCs along with economic metrics</a:t>
            </a:r>
          </a:p>
        </p:txBody>
      </p:sp>
      <p:pic>
        <p:nvPicPr>
          <p:cNvPr id="5" name="Picture 4" descr="CBI_logo.png">
            <a:extLst>
              <a:ext uri="{FF2B5EF4-FFF2-40B4-BE49-F238E27FC236}">
                <a16:creationId xmlns:a16="http://schemas.microsoft.com/office/drawing/2014/main" id="{6B9696AB-C030-1240-9C1B-54DBEC2C6F7B}"/>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08992" y="6238014"/>
            <a:ext cx="1761995" cy="317187"/>
          </a:xfrm>
          <a:prstGeom prst="rect">
            <a:avLst/>
          </a:prstGeom>
          <a:noFill/>
          <a:ln w="9525">
            <a:noFill/>
            <a:miter lim="800000"/>
            <a:headEnd/>
            <a:tailEnd/>
          </a:ln>
        </p:spPr>
      </p:pic>
    </p:spTree>
    <p:extLst>
      <p:ext uri="{BB962C8B-B14F-4D97-AF65-F5344CB8AC3E}">
        <p14:creationId xmlns:p14="http://schemas.microsoft.com/office/powerpoint/2010/main" val="14690825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Shape 105"/>
          <p:cNvSpPr/>
          <p:nvPr/>
        </p:nvSpPr>
        <p:spPr>
          <a:xfrm>
            <a:off x="308905" y="705556"/>
            <a:ext cx="7212317" cy="4489407"/>
          </a:xfrm>
          <a:prstGeom prst="rect">
            <a:avLst/>
          </a:prstGeom>
          <a:solidFill>
            <a:srgbClr val="FFFFFF">
              <a:alpha val="0"/>
            </a:srgbClr>
          </a:solidFill>
          <a:ln>
            <a:noFill/>
          </a:ln>
        </p:spPr>
        <p:txBody>
          <a:bodyPr wrap="square" lIns="216000" tIns="45700" rIns="216000" bIns="45700" anchor="t" anchorCtr="0">
            <a:noAutofit/>
          </a:bodyPr>
          <a:lstStyle/>
          <a:p>
            <a:pPr marL="0" marR="0" lvl="0" indent="0" algn="l" rtl="0">
              <a:lnSpc>
                <a:spcPct val="110000"/>
              </a:lnSpc>
              <a:spcBef>
                <a:spcPts val="0"/>
              </a:spcBef>
              <a:buNone/>
            </a:pPr>
            <a:r>
              <a:rPr lang="en-US" dirty="0">
                <a:solidFill>
                  <a:srgbClr val="008000"/>
                </a:solidFill>
                <a:latin typeface="Calibri Light"/>
                <a:ea typeface="Helvetica Neue"/>
                <a:cs typeface="Calibri Light"/>
                <a:sym typeface="Helvetica Neue"/>
              </a:rPr>
              <a:t>LEDS GP </a:t>
            </a:r>
            <a:r>
              <a:rPr lang="en-US" dirty="0">
                <a:latin typeface="Calibri Light"/>
                <a:ea typeface="Helvetica Neue"/>
                <a:cs typeface="Calibri Light"/>
                <a:sym typeface="Helvetica Neue"/>
              </a:rPr>
              <a:t>is a network of public and private practitioners and institutions delivering Low Emissions Development Strategies (LEDS) and Nationally Determined Contributions (NDCs) </a:t>
            </a:r>
            <a:r>
              <a:rPr lang="mr-IN" dirty="0">
                <a:latin typeface="Calibri Light"/>
                <a:ea typeface="Helvetica Neue"/>
                <a:cs typeface="Calibri Light"/>
                <a:sym typeface="Helvetica Neue"/>
              </a:rPr>
              <a:t>–</a:t>
            </a:r>
            <a:r>
              <a:rPr lang="en-US" dirty="0">
                <a:latin typeface="Calibri Light"/>
                <a:ea typeface="Helvetica Neue"/>
                <a:cs typeface="Calibri Light"/>
                <a:sym typeface="Helvetica Neue"/>
              </a:rPr>
              <a:t> locally, nationally and internationally.</a:t>
            </a:r>
          </a:p>
          <a:p>
            <a:pPr lvl="0">
              <a:lnSpc>
                <a:spcPct val="110000"/>
              </a:lnSpc>
            </a:pPr>
            <a:endParaRPr lang="en-US" dirty="0">
              <a:solidFill>
                <a:schemeClr val="dk1"/>
              </a:solidFill>
              <a:latin typeface="Calibri Light"/>
              <a:ea typeface="Helvetica Neue"/>
              <a:cs typeface="Calibri Light"/>
              <a:sym typeface="Helvetica Neue"/>
            </a:endParaRPr>
          </a:p>
          <a:p>
            <a:pPr lvl="0">
              <a:lnSpc>
                <a:spcPct val="110000"/>
              </a:lnSpc>
            </a:pPr>
            <a:r>
              <a:rPr lang="en-US" dirty="0">
                <a:solidFill>
                  <a:srgbClr val="008000"/>
                </a:solidFill>
                <a:latin typeface="Calibri Light"/>
                <a:ea typeface="Helvetica Neue"/>
                <a:cs typeface="Calibri Light"/>
                <a:sym typeface="Helvetica Neue"/>
              </a:rPr>
              <a:t>LEDS GP</a:t>
            </a:r>
            <a:r>
              <a:rPr lang="en-US" dirty="0">
                <a:latin typeface="Calibri Light"/>
                <a:ea typeface="Helvetica Neue"/>
                <a:cs typeface="Calibri Light"/>
                <a:sym typeface="Helvetica Neue"/>
              </a:rPr>
              <a:t> has growing membership including:</a:t>
            </a:r>
          </a:p>
          <a:p>
            <a:pPr marL="457200" lvl="0" indent="-457200">
              <a:lnSpc>
                <a:spcPct val="110000"/>
              </a:lnSpc>
              <a:buClr>
                <a:srgbClr val="3B8105"/>
              </a:buClr>
              <a:buFont typeface="Arial"/>
              <a:buChar char="•"/>
            </a:pPr>
            <a:r>
              <a:rPr lang="en-US" dirty="0">
                <a:latin typeface="Calibri Light"/>
                <a:ea typeface="Helvetica Neue"/>
                <a:cs typeface="Calibri Light"/>
                <a:sym typeface="Helvetica Neue"/>
              </a:rPr>
              <a:t>118+ countries, 350+ institutions, thousands of individual practitioners working in national or subnational governments</a:t>
            </a:r>
          </a:p>
          <a:p>
            <a:pPr marL="457200" lvl="0" indent="-457200">
              <a:lnSpc>
                <a:spcPct val="110000"/>
              </a:lnSpc>
              <a:buClr>
                <a:srgbClr val="3B8105"/>
              </a:buClr>
              <a:buFont typeface="Arial"/>
              <a:buChar char="•"/>
            </a:pPr>
            <a:endParaRPr lang="en-US" dirty="0">
              <a:solidFill>
                <a:schemeClr val="dk1"/>
              </a:solidFill>
              <a:latin typeface="Calibri Light"/>
              <a:ea typeface="Helvetica Neue"/>
              <a:cs typeface="Calibri Light"/>
              <a:sym typeface="Helvetica Neue"/>
            </a:endParaRPr>
          </a:p>
          <a:p>
            <a:pPr lvl="0">
              <a:lnSpc>
                <a:spcPct val="110000"/>
              </a:lnSpc>
              <a:buClr>
                <a:srgbClr val="3B8105"/>
              </a:buClr>
            </a:pPr>
            <a:r>
              <a:rPr lang="en-US" dirty="0">
                <a:latin typeface="Calibri Light"/>
                <a:ea typeface="Helvetica Neue"/>
                <a:cs typeface="Calibri Light"/>
                <a:sym typeface="Helvetica Neue"/>
              </a:rPr>
              <a:t>The</a:t>
            </a:r>
            <a:r>
              <a:rPr lang="en-US" dirty="0">
                <a:solidFill>
                  <a:schemeClr val="dk1"/>
                </a:solidFill>
                <a:latin typeface="Calibri Light"/>
                <a:ea typeface="Helvetica Neue"/>
                <a:cs typeface="Calibri Light"/>
                <a:sym typeface="Helvetica Neue"/>
              </a:rPr>
              <a:t> </a:t>
            </a:r>
            <a:r>
              <a:rPr lang="en-US" dirty="0">
                <a:solidFill>
                  <a:srgbClr val="008000"/>
                </a:solidFill>
                <a:latin typeface="Calibri Light"/>
                <a:ea typeface="Helvetica Neue"/>
                <a:cs typeface="Calibri Light"/>
                <a:sym typeface="Helvetica Neue"/>
              </a:rPr>
              <a:t>LEDS GP Finance Working Group (FWG) </a:t>
            </a:r>
            <a:r>
              <a:rPr lang="en-US" dirty="0">
                <a:latin typeface="Calibri Light"/>
                <a:ea typeface="Helvetica Neue"/>
                <a:cs typeface="Calibri Light"/>
                <a:sym typeface="Helvetica Neue"/>
              </a:rPr>
              <a:t>supports developing </a:t>
            </a:r>
            <a:r>
              <a:rPr lang="en-US" dirty="0">
                <a:solidFill>
                  <a:srgbClr val="000000"/>
                </a:solidFill>
                <a:latin typeface="Calibri Light"/>
                <a:ea typeface="Helvetica Neue"/>
                <a:cs typeface="Calibri Light"/>
                <a:sym typeface="Helvetica Neue"/>
              </a:rPr>
              <a:t>countries in accelerating investment into low emission development through:</a:t>
            </a:r>
          </a:p>
          <a:p>
            <a:pPr marL="800100" lvl="1" indent="-342900">
              <a:lnSpc>
                <a:spcPct val="110000"/>
              </a:lnSpc>
              <a:buClr>
                <a:srgbClr val="3B8105"/>
              </a:buClr>
              <a:buSzPts val="2600"/>
              <a:buFont typeface="Arial"/>
              <a:buChar char="•"/>
            </a:pPr>
            <a:r>
              <a:rPr lang="en-US" dirty="0">
                <a:latin typeface="Calibri Light"/>
                <a:ea typeface="Helvetica Neue"/>
                <a:cs typeface="Calibri Light"/>
                <a:sym typeface="Helvetica Neue"/>
              </a:rPr>
              <a:t>Peer learning &amp; collaboration</a:t>
            </a:r>
          </a:p>
          <a:p>
            <a:pPr marL="800100" lvl="1" indent="-342900">
              <a:lnSpc>
                <a:spcPct val="110000"/>
              </a:lnSpc>
              <a:buClr>
                <a:srgbClr val="3B8105"/>
              </a:buClr>
              <a:buSzPts val="2600"/>
              <a:buFont typeface="Arial"/>
              <a:buChar char="•"/>
            </a:pPr>
            <a:r>
              <a:rPr lang="en-US" dirty="0">
                <a:latin typeface="Calibri Light"/>
                <a:ea typeface="Helvetica Neue"/>
                <a:cs typeface="Calibri Light"/>
                <a:sym typeface="Helvetica Neue"/>
              </a:rPr>
              <a:t>Targeted technical resources &amp; support </a:t>
            </a:r>
          </a:p>
          <a:p>
            <a:pPr marL="800100" lvl="1" indent="-342900">
              <a:lnSpc>
                <a:spcPct val="110000"/>
              </a:lnSpc>
              <a:buClr>
                <a:srgbClr val="3B8105"/>
              </a:buClr>
              <a:buSzPts val="2600"/>
              <a:buFont typeface="Arial"/>
              <a:buChar char="•"/>
            </a:pPr>
            <a:r>
              <a:rPr lang="en-US" dirty="0">
                <a:latin typeface="Calibri Light"/>
                <a:ea typeface="Helvetica Neue"/>
                <a:cs typeface="Calibri Light"/>
                <a:sym typeface="Helvetica Neue"/>
              </a:rPr>
              <a:t>Innovative public private partnerships </a:t>
            </a:r>
            <a:endParaRPr dirty="0">
              <a:latin typeface="Helvetica Neue"/>
              <a:ea typeface="Helvetica Neue"/>
              <a:cs typeface="Helvetica Neue"/>
              <a:sym typeface="Helvetica Neue"/>
            </a:endParaRPr>
          </a:p>
        </p:txBody>
      </p:sp>
      <p:pic>
        <p:nvPicPr>
          <p:cNvPr id="3" name="Picture 2" descr="mainimage.png">
            <a:extLst>
              <a:ext uri="{FF2B5EF4-FFF2-40B4-BE49-F238E27FC236}">
                <a16:creationId xmlns:a16="http://schemas.microsoft.com/office/drawing/2014/main" id="{269AE0E7-0384-4CD3-A616-E8EFDB5D494F}"/>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7217832" y="0"/>
            <a:ext cx="1926167" cy="237066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itle 1">
            <a:extLst>
              <a:ext uri="{FF2B5EF4-FFF2-40B4-BE49-F238E27FC236}">
                <a16:creationId xmlns:a16="http://schemas.microsoft.com/office/drawing/2014/main" id="{7DBBFB76-0510-D141-BB0D-AB9B528B46FB}"/>
              </a:ext>
            </a:extLst>
          </p:cNvPr>
          <p:cNvSpPr txBox="1">
            <a:spLocks/>
          </p:cNvSpPr>
          <p:nvPr/>
        </p:nvSpPr>
        <p:spPr>
          <a:xfrm>
            <a:off x="435904" y="0"/>
            <a:ext cx="9379067" cy="66322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200" b="1" i="0" kern="1200">
                <a:solidFill>
                  <a:srgbClr val="05324E"/>
                </a:solidFill>
                <a:latin typeface="DIN Bold"/>
                <a:ea typeface="Source Sans Pro" panose="020B0503030403020204" pitchFamily="34" charset="0"/>
                <a:cs typeface="DIN Bold"/>
              </a:defRPr>
            </a:lvl1pPr>
          </a:lstStyle>
          <a:p>
            <a:pPr>
              <a:lnSpc>
                <a:spcPct val="140000"/>
              </a:lnSpc>
            </a:pPr>
            <a:r>
              <a:rPr lang="en-US" sz="2100" b="0" dirty="0">
                <a:latin typeface="DIN Alternate Bold"/>
                <a:cs typeface="DIN Alternate Bold"/>
              </a:rPr>
              <a:t>Low Emissions Development Strategies Global Partnership</a:t>
            </a:r>
          </a:p>
        </p:txBody>
      </p:sp>
      <p:pic>
        <p:nvPicPr>
          <p:cNvPr id="6" name="Picture 5"/>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 y="5785938"/>
            <a:ext cx="2257778" cy="1077100"/>
          </a:xfrm>
          <a:prstGeom prst="rect">
            <a:avLst/>
          </a:prstGeom>
        </p:spPr>
      </p:pic>
    </p:spTree>
    <p:extLst>
      <p:ext uri="{BB962C8B-B14F-4D97-AF65-F5344CB8AC3E}">
        <p14:creationId xmlns:p14="http://schemas.microsoft.com/office/powerpoint/2010/main" val="9057846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07A4A4D-9C96-994E-A5A9-6F18D4929024}"/>
              </a:ext>
            </a:extLst>
          </p:cNvPr>
          <p:cNvSpPr>
            <a:spLocks noGrp="1"/>
          </p:cNvSpPr>
          <p:nvPr>
            <p:ph type="sldNum" sz="quarter" idx="10"/>
          </p:nvPr>
        </p:nvSpPr>
        <p:spPr/>
        <p:txBody>
          <a:bodyPr/>
          <a:lstStyle/>
          <a:p>
            <a:fld id="{6C941792-EA9C-4CDE-99E7-0D35249FA890}" type="slidenum">
              <a:rPr lang="uk-UA" smtClean="0"/>
              <a:pPr/>
              <a:t>30</a:t>
            </a:fld>
            <a:endParaRPr lang="uk-UA" dirty="0"/>
          </a:p>
        </p:txBody>
      </p:sp>
      <p:sp>
        <p:nvSpPr>
          <p:cNvPr id="6" name="Title 1">
            <a:extLst>
              <a:ext uri="{FF2B5EF4-FFF2-40B4-BE49-F238E27FC236}">
                <a16:creationId xmlns:a16="http://schemas.microsoft.com/office/drawing/2014/main" id="{7DBBFB76-0510-D141-BB0D-AB9B528B46FB}"/>
              </a:ext>
            </a:extLst>
          </p:cNvPr>
          <p:cNvSpPr txBox="1">
            <a:spLocks/>
          </p:cNvSpPr>
          <p:nvPr/>
        </p:nvSpPr>
        <p:spPr>
          <a:xfrm>
            <a:off x="581634" y="141111"/>
            <a:ext cx="9144000" cy="66322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200" b="1" i="0" kern="1200">
                <a:solidFill>
                  <a:srgbClr val="05324E"/>
                </a:solidFill>
                <a:latin typeface="DIN Bold"/>
                <a:ea typeface="Source Sans Pro" panose="020B0503030403020204" pitchFamily="34" charset="0"/>
                <a:cs typeface="DIN Bold"/>
              </a:defRPr>
            </a:lvl1pPr>
          </a:lstStyle>
          <a:p>
            <a:pPr>
              <a:lnSpc>
                <a:spcPct val="140000"/>
              </a:lnSpc>
            </a:pPr>
            <a:r>
              <a:rPr lang="en-US" sz="2800" b="0" dirty="0">
                <a:latin typeface="DIN Alternate Bold"/>
                <a:cs typeface="DIN Alternate Bold"/>
              </a:rPr>
              <a:t>Q &amp; A</a:t>
            </a:r>
          </a:p>
        </p:txBody>
      </p:sp>
      <p:sp>
        <p:nvSpPr>
          <p:cNvPr id="5" name="Title 1">
            <a:extLst>
              <a:ext uri="{FF2B5EF4-FFF2-40B4-BE49-F238E27FC236}">
                <a16:creationId xmlns:a16="http://schemas.microsoft.com/office/drawing/2014/main" id="{7DBBFB76-0510-D141-BB0D-AB9B528B46FB}"/>
              </a:ext>
            </a:extLst>
          </p:cNvPr>
          <p:cNvSpPr txBox="1">
            <a:spLocks/>
          </p:cNvSpPr>
          <p:nvPr/>
        </p:nvSpPr>
        <p:spPr>
          <a:xfrm>
            <a:off x="581634" y="2290609"/>
            <a:ext cx="9144000" cy="66322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200" b="1" i="0" kern="1200">
                <a:solidFill>
                  <a:srgbClr val="05324E"/>
                </a:solidFill>
                <a:latin typeface="DIN Bold"/>
                <a:ea typeface="Source Sans Pro" panose="020B0503030403020204" pitchFamily="34" charset="0"/>
                <a:cs typeface="DIN Bold"/>
              </a:defRPr>
            </a:lvl1pPr>
          </a:lstStyle>
          <a:p>
            <a:pPr>
              <a:lnSpc>
                <a:spcPct val="140000"/>
              </a:lnSpc>
            </a:pPr>
            <a:r>
              <a:rPr lang="en-US" sz="2800" b="0" dirty="0">
                <a:latin typeface="DIN Alternate Bold"/>
                <a:cs typeface="DIN Alternate Bold"/>
              </a:rPr>
              <a:t>Wrap-Up &amp; Next Steps</a:t>
            </a:r>
          </a:p>
        </p:txBody>
      </p:sp>
      <p:sp>
        <p:nvSpPr>
          <p:cNvPr id="2" name="TextBox 1"/>
          <p:cNvSpPr txBox="1"/>
          <p:nvPr/>
        </p:nvSpPr>
        <p:spPr>
          <a:xfrm flipH="1">
            <a:off x="581634" y="3197595"/>
            <a:ext cx="8935317" cy="1569660"/>
          </a:xfrm>
          <a:prstGeom prst="rect">
            <a:avLst/>
          </a:prstGeom>
          <a:noFill/>
        </p:spPr>
        <p:txBody>
          <a:bodyPr wrap="square" rtlCol="0">
            <a:spAutoFit/>
          </a:bodyPr>
          <a:lstStyle/>
          <a:p>
            <a:r>
              <a:rPr lang="en-US" sz="2400" dirty="0">
                <a:latin typeface="Calibri Light"/>
                <a:cs typeface="Calibri Light"/>
              </a:rPr>
              <a:t>Alexia Kelly, </a:t>
            </a:r>
            <a:r>
              <a:rPr lang="en-US" sz="2400" dirty="0">
                <a:latin typeface="Calibri Light"/>
                <a:cs typeface="Calibri Light"/>
                <a:hlinkClick r:id="rId2"/>
              </a:rPr>
              <a:t>alexia@electric.capital</a:t>
            </a:r>
            <a:r>
              <a:rPr lang="en-US" sz="2400" dirty="0">
                <a:latin typeface="Calibri Light"/>
                <a:cs typeface="Calibri Light"/>
              </a:rPr>
              <a:t> </a:t>
            </a:r>
          </a:p>
          <a:p>
            <a:r>
              <a:rPr lang="en-US" sz="2400" dirty="0">
                <a:latin typeface="Calibri Light"/>
                <a:cs typeface="Calibri Light"/>
              </a:rPr>
              <a:t>Rob Fowler, </a:t>
            </a:r>
            <a:r>
              <a:rPr lang="en-US" sz="2400" dirty="0">
                <a:latin typeface="Calibri Light"/>
                <a:cs typeface="Calibri Light"/>
                <a:hlinkClick r:id="rId3"/>
              </a:rPr>
              <a:t>rob.fowler@climatebonds.net</a:t>
            </a:r>
            <a:endParaRPr lang="en-US" sz="2400" dirty="0">
              <a:latin typeface="Calibri Light"/>
              <a:cs typeface="Calibri Light"/>
            </a:endParaRPr>
          </a:p>
          <a:p>
            <a:r>
              <a:rPr lang="en-US" sz="2400" dirty="0" err="1">
                <a:latin typeface="Calibri Light"/>
                <a:cs typeface="Calibri Light"/>
              </a:rPr>
              <a:t>Olumide</a:t>
            </a:r>
            <a:r>
              <a:rPr lang="en-US" sz="2400" dirty="0">
                <a:latin typeface="Calibri Light"/>
                <a:cs typeface="Calibri Light"/>
              </a:rPr>
              <a:t> </a:t>
            </a:r>
            <a:r>
              <a:rPr lang="en-US" sz="2400" dirty="0" err="1">
                <a:latin typeface="Calibri Light"/>
                <a:cs typeface="Calibri Light"/>
              </a:rPr>
              <a:t>Lala</a:t>
            </a:r>
            <a:r>
              <a:rPr lang="en-US" sz="2400" dirty="0">
                <a:latin typeface="Calibri Light"/>
                <a:cs typeface="Calibri Light"/>
              </a:rPr>
              <a:t>, </a:t>
            </a:r>
            <a:r>
              <a:rPr lang="en-US" sz="2400" dirty="0">
                <a:latin typeface="Calibri Light"/>
                <a:cs typeface="Calibri Light"/>
                <a:hlinkClick r:id="rId4"/>
              </a:rPr>
              <a:t>olumide.lala@climatebonds.net</a:t>
            </a:r>
            <a:endParaRPr lang="en-US" sz="2400" dirty="0">
              <a:latin typeface="Calibri Light"/>
              <a:cs typeface="Calibri Light"/>
            </a:endParaRPr>
          </a:p>
          <a:p>
            <a:endParaRPr lang="en-US" sz="2400" dirty="0">
              <a:latin typeface="Calibri Light"/>
              <a:cs typeface="Calibri Light"/>
            </a:endParaRPr>
          </a:p>
        </p:txBody>
      </p:sp>
      <p:sp>
        <p:nvSpPr>
          <p:cNvPr id="7" name="TextBox 6"/>
          <p:cNvSpPr txBox="1"/>
          <p:nvPr/>
        </p:nvSpPr>
        <p:spPr>
          <a:xfrm flipH="1">
            <a:off x="581634" y="1024472"/>
            <a:ext cx="8935317" cy="830997"/>
          </a:xfrm>
          <a:prstGeom prst="rect">
            <a:avLst/>
          </a:prstGeom>
          <a:noFill/>
        </p:spPr>
        <p:txBody>
          <a:bodyPr wrap="square" rtlCol="0">
            <a:spAutoFit/>
          </a:bodyPr>
          <a:lstStyle/>
          <a:p>
            <a:r>
              <a:rPr lang="en-US" sz="2400" dirty="0">
                <a:latin typeface="Calibri Light"/>
                <a:cs typeface="Calibri Light"/>
              </a:rPr>
              <a:t>Q &amp; A from the audience</a:t>
            </a:r>
          </a:p>
          <a:p>
            <a:endParaRPr lang="en-US" sz="2400" dirty="0">
              <a:latin typeface="Calibri Light"/>
              <a:cs typeface="Calibri Light"/>
            </a:endParaRPr>
          </a:p>
        </p:txBody>
      </p:sp>
      <p:pic>
        <p:nvPicPr>
          <p:cNvPr id="8" name="Picture 7"/>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 y="5785938"/>
            <a:ext cx="2257778" cy="1077100"/>
          </a:xfrm>
          <a:prstGeom prst="rect">
            <a:avLst/>
          </a:prstGeom>
        </p:spPr>
      </p:pic>
    </p:spTree>
    <p:extLst>
      <p:ext uri="{BB962C8B-B14F-4D97-AF65-F5344CB8AC3E}">
        <p14:creationId xmlns:p14="http://schemas.microsoft.com/office/powerpoint/2010/main" val="17332690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74287" y="387210"/>
            <a:ext cx="6979783" cy="854656"/>
          </a:xfrm>
        </p:spPr>
        <p:txBody>
          <a:bodyPr/>
          <a:lstStyle/>
          <a:p>
            <a:r>
              <a:rPr lang="en-US" dirty="0">
                <a:latin typeface="DIN Alternate Bold"/>
                <a:cs typeface="DIN Alternate Bold"/>
              </a:rPr>
              <a:t>IKI MPI - </a:t>
            </a:r>
            <a:r>
              <a:rPr lang="en-US" dirty="0" err="1">
                <a:latin typeface="DIN Alternate Bold"/>
                <a:cs typeface="DIN Alternate Bold"/>
              </a:rPr>
              <a:t>Programme</a:t>
            </a:r>
            <a:r>
              <a:rPr lang="en-US" dirty="0">
                <a:latin typeface="DIN Alternate Bold"/>
                <a:cs typeface="DIN Alternate Bold"/>
              </a:rPr>
              <a:t> Partnerships</a:t>
            </a:r>
          </a:p>
        </p:txBody>
      </p:sp>
      <p:sp>
        <p:nvSpPr>
          <p:cNvPr id="3" name="Subtitle 2"/>
          <p:cNvSpPr>
            <a:spLocks noGrp="1"/>
          </p:cNvSpPr>
          <p:nvPr>
            <p:ph type="subTitle" idx="1"/>
          </p:nvPr>
        </p:nvSpPr>
        <p:spPr>
          <a:xfrm>
            <a:off x="685799" y="1500168"/>
            <a:ext cx="7585003" cy="1205995"/>
          </a:xfrm>
        </p:spPr>
        <p:txBody>
          <a:bodyPr>
            <a:normAutofit lnSpcReduction="10000"/>
          </a:bodyPr>
          <a:lstStyle/>
          <a:p>
            <a:r>
              <a:rPr lang="en-US" sz="2200" dirty="0">
                <a:solidFill>
                  <a:schemeClr val="accent5">
                    <a:lumMod val="50000"/>
                  </a:schemeClr>
                </a:solidFill>
              </a:rPr>
              <a:t>SouthSouthNorth</a:t>
            </a:r>
          </a:p>
          <a:p>
            <a:pPr>
              <a:spcBef>
                <a:spcPts val="400"/>
              </a:spcBef>
            </a:pPr>
            <a:r>
              <a:rPr lang="en-US" sz="1600" dirty="0">
                <a:solidFill>
                  <a:schemeClr val="tx1"/>
                </a:solidFill>
                <a:latin typeface="+mj-lt"/>
                <a:cs typeface="Calibri"/>
              </a:rPr>
              <a:t>Climate change NGO based in Cape Town and established in 1999 </a:t>
            </a:r>
          </a:p>
          <a:p>
            <a:pPr>
              <a:spcBef>
                <a:spcPts val="400"/>
              </a:spcBef>
            </a:pPr>
            <a:r>
              <a:rPr lang="en-US" sz="1600" dirty="0">
                <a:solidFill>
                  <a:schemeClr val="tx1"/>
                </a:solidFill>
                <a:latin typeface="+mj-lt"/>
                <a:cs typeface="Calibri"/>
              </a:rPr>
              <a:t>Long history of successful project delivery in developing countries</a:t>
            </a:r>
          </a:p>
          <a:p>
            <a:pPr>
              <a:spcBef>
                <a:spcPts val="400"/>
              </a:spcBef>
            </a:pPr>
            <a:r>
              <a:rPr lang="en-US" sz="1600" dirty="0">
                <a:solidFill>
                  <a:schemeClr val="tx1"/>
                </a:solidFill>
                <a:latin typeface="+mj-lt"/>
                <a:cs typeface="Calibri"/>
              </a:rPr>
              <a:t>Stakeholder management, policy, expert procurement, technical assistance</a:t>
            </a:r>
            <a:endParaRPr lang="en-US" sz="1700" dirty="0">
              <a:solidFill>
                <a:schemeClr val="tx1"/>
              </a:solidFill>
              <a:latin typeface="+mj-lt"/>
              <a:cs typeface="Calibri"/>
            </a:endParaRPr>
          </a:p>
          <a:p>
            <a:endParaRPr lang="en-US" sz="1800" dirty="0"/>
          </a:p>
          <a:p>
            <a:endParaRPr lang="en-US" sz="2000" dirty="0"/>
          </a:p>
        </p:txBody>
      </p:sp>
      <p:cxnSp>
        <p:nvCxnSpPr>
          <p:cNvPr id="5" name="Straight Connector 4"/>
          <p:cNvCxnSpPr/>
          <p:nvPr/>
        </p:nvCxnSpPr>
        <p:spPr>
          <a:xfrm>
            <a:off x="685800" y="2781753"/>
            <a:ext cx="7585002"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
        <p:nvSpPr>
          <p:cNvPr id="6" name="Subtitle 2"/>
          <p:cNvSpPr txBox="1">
            <a:spLocks/>
          </p:cNvSpPr>
          <p:nvPr/>
        </p:nvSpPr>
        <p:spPr>
          <a:xfrm>
            <a:off x="685799" y="2850177"/>
            <a:ext cx="8068853" cy="1427447"/>
          </a:xfrm>
          <a:prstGeom prst="rect">
            <a:avLst/>
          </a:prstGeom>
        </p:spPr>
        <p:txBody>
          <a:bodyPr vert="horz" lIns="91440" tIns="45720" rIns="91440" bIns="45720" rtlCol="0">
            <a:normAutofit fontScale="70000" lnSpcReduction="20000"/>
          </a:bodyPr>
          <a:lstStyle>
            <a:lvl1pPr marL="0" marR="0" indent="0" algn="l" defTabSz="457200" rtl="0" eaLnBrk="1" fontAlgn="auto" latinLnBrk="0" hangingPunct="1">
              <a:lnSpc>
                <a:spcPct val="100000"/>
              </a:lnSpc>
              <a:spcBef>
                <a:spcPct val="20000"/>
              </a:spcBef>
              <a:spcAft>
                <a:spcPts val="0"/>
              </a:spcAft>
              <a:buClrTx/>
              <a:buSzPct val="75000"/>
              <a:buFont typeface="Wingdings" charset="2"/>
              <a:buNone/>
              <a:tabLst/>
              <a:defRPr sz="2400" b="0" i="0" kern="1200" baseline="0">
                <a:solidFill>
                  <a:schemeClr val="tx1">
                    <a:tint val="75000"/>
                  </a:schemeClr>
                </a:solidFill>
                <a:latin typeface="DIN 2014"/>
                <a:ea typeface="Source Sans Pro" panose="020B0503030403020204" pitchFamily="34" charset="0"/>
                <a:cs typeface="DIN 2014"/>
              </a:defRPr>
            </a:lvl1pPr>
            <a:lvl2pPr marL="685800" marR="0" indent="-228600" algn="l" defTabSz="457200" rtl="0" eaLnBrk="1" fontAlgn="auto" latinLnBrk="0" hangingPunct="1">
              <a:lnSpc>
                <a:spcPct val="100000"/>
              </a:lnSpc>
              <a:spcBef>
                <a:spcPct val="20000"/>
              </a:spcBef>
              <a:spcAft>
                <a:spcPts val="0"/>
              </a:spcAft>
              <a:buClrTx/>
              <a:buSzPct val="75000"/>
              <a:buFont typeface="Wingdings" charset="2"/>
              <a:buChar char="§"/>
              <a:tabLst/>
              <a:defRPr sz="2400" b="0" i="0" kern="1200">
                <a:solidFill>
                  <a:schemeClr val="tx1">
                    <a:tint val="75000"/>
                  </a:schemeClr>
                </a:solidFill>
                <a:latin typeface="DIN 2014"/>
                <a:ea typeface="Source Sans Pro" panose="020B0503030403020204" pitchFamily="34" charset="0"/>
                <a:cs typeface="DIN 2014"/>
              </a:defRPr>
            </a:lvl2pPr>
            <a:lvl3pPr marL="914400" marR="0" indent="0" algn="l" defTabSz="457200" rtl="0" eaLnBrk="1" fontAlgn="auto" latinLnBrk="0" hangingPunct="1">
              <a:lnSpc>
                <a:spcPct val="100000"/>
              </a:lnSpc>
              <a:spcBef>
                <a:spcPct val="20000"/>
              </a:spcBef>
              <a:spcAft>
                <a:spcPts val="0"/>
              </a:spcAft>
              <a:buClrTx/>
              <a:buSzPct val="75000"/>
              <a:buFont typeface="Wingdings" charset="2"/>
              <a:buNone/>
              <a:tabLst/>
              <a:defRPr sz="2400" b="0" i="0" kern="1200" baseline="0">
                <a:solidFill>
                  <a:schemeClr val="tx1">
                    <a:tint val="75000"/>
                  </a:schemeClr>
                </a:solidFill>
                <a:latin typeface="DIN 2014"/>
                <a:ea typeface="Source Sans Pro" panose="020B0503030403020204" pitchFamily="34" charset="0"/>
                <a:cs typeface="DIN 2014"/>
              </a:defRPr>
            </a:lvl3pPr>
            <a:lvl4pPr marL="1371600" indent="0" algn="ctr" defTabSz="914400" rtl="0" eaLnBrk="1" latinLnBrk="0" hangingPunct="1">
              <a:lnSpc>
                <a:spcPct val="90000"/>
              </a:lnSpc>
              <a:spcBef>
                <a:spcPts val="500"/>
              </a:spcBef>
              <a:buFont typeface="Arial" panose="020B0604020202020204" pitchFamily="34" charset="0"/>
              <a:buNone/>
              <a:defRPr sz="1800" b="0" i="0" kern="1200" baseline="0">
                <a:solidFill>
                  <a:schemeClr val="tx1">
                    <a:tint val="75000"/>
                  </a:schemeClr>
                </a:solidFill>
                <a:latin typeface="DIN 2014"/>
                <a:ea typeface="Source Sans Pro" panose="020B0503030403020204" pitchFamily="34" charset="0"/>
                <a:cs typeface="DIN 2014"/>
              </a:defRPr>
            </a:lvl4pPr>
            <a:lvl5pPr marL="1828800" indent="0" algn="ctr" defTabSz="914400" rtl="0" eaLnBrk="1" latinLnBrk="0" hangingPunct="1">
              <a:lnSpc>
                <a:spcPct val="90000"/>
              </a:lnSpc>
              <a:spcBef>
                <a:spcPts val="500"/>
              </a:spcBef>
              <a:buFont typeface="Arial" panose="020B0604020202020204" pitchFamily="34" charset="0"/>
              <a:buNone/>
              <a:defRPr sz="1200" b="0" i="0" kern="1200">
                <a:solidFill>
                  <a:schemeClr val="tx1">
                    <a:tint val="75000"/>
                  </a:schemeClr>
                </a:solidFill>
                <a:latin typeface="Arial"/>
                <a:ea typeface="Source Sans Pro" panose="020B0503030403020204" pitchFamily="34" charset="0"/>
                <a:cs typeface="Arial"/>
              </a:defRPr>
            </a:lvl5pPr>
            <a:lvl6pPr marL="22860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9pPr>
          </a:lstStyle>
          <a:p>
            <a:r>
              <a:rPr lang="en-US" sz="3100" dirty="0">
                <a:solidFill>
                  <a:srgbClr val="EE863F"/>
                </a:solidFill>
              </a:rPr>
              <a:t>Climate and Development Knowledge Network (CDKN)</a:t>
            </a:r>
          </a:p>
          <a:p>
            <a:pPr>
              <a:lnSpc>
                <a:spcPct val="120000"/>
              </a:lnSpc>
              <a:spcBef>
                <a:spcPts val="400"/>
              </a:spcBef>
            </a:pPr>
            <a:r>
              <a:rPr lang="en-US" dirty="0">
                <a:solidFill>
                  <a:schemeClr val="tx1"/>
                </a:solidFill>
                <a:latin typeface="Calibri Light"/>
                <a:cs typeface="Calibri Light"/>
              </a:rPr>
              <a:t>Global programme established in 2010, delivered 1100 projects, 74 countries</a:t>
            </a:r>
          </a:p>
          <a:p>
            <a:pPr>
              <a:lnSpc>
                <a:spcPct val="120000"/>
              </a:lnSpc>
              <a:spcBef>
                <a:spcPts val="400"/>
              </a:spcBef>
            </a:pPr>
            <a:r>
              <a:rPr lang="en-US" dirty="0">
                <a:solidFill>
                  <a:schemeClr val="tx1"/>
                </a:solidFill>
                <a:latin typeface="Calibri Light"/>
                <a:cs typeface="Calibri Light"/>
              </a:rPr>
              <a:t>Water energy food, climate finance, gender &amp; social inclusion, cities &amp; urban resilience</a:t>
            </a:r>
          </a:p>
          <a:p>
            <a:pPr>
              <a:lnSpc>
                <a:spcPct val="120000"/>
              </a:lnSpc>
              <a:spcBef>
                <a:spcPts val="400"/>
              </a:spcBef>
            </a:pPr>
            <a:r>
              <a:rPr lang="en-US" dirty="0">
                <a:solidFill>
                  <a:schemeClr val="tx1"/>
                </a:solidFill>
                <a:latin typeface="Calibri Light"/>
                <a:cs typeface="Calibri Light"/>
              </a:rPr>
              <a:t>Led by SSN since 2018</a:t>
            </a:r>
          </a:p>
        </p:txBody>
      </p:sp>
      <p:cxnSp>
        <p:nvCxnSpPr>
          <p:cNvPr id="7" name="Straight Connector 6"/>
          <p:cNvCxnSpPr/>
          <p:nvPr/>
        </p:nvCxnSpPr>
        <p:spPr>
          <a:xfrm>
            <a:off x="685800" y="4150892"/>
            <a:ext cx="7585002"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
        <p:nvSpPr>
          <p:cNvPr id="8" name="Subtitle 2"/>
          <p:cNvSpPr txBox="1">
            <a:spLocks/>
          </p:cNvSpPr>
          <p:nvPr/>
        </p:nvSpPr>
        <p:spPr>
          <a:xfrm>
            <a:off x="685799" y="4256089"/>
            <a:ext cx="7585003" cy="1507138"/>
          </a:xfrm>
          <a:prstGeom prst="rect">
            <a:avLst/>
          </a:prstGeom>
        </p:spPr>
        <p:txBody>
          <a:bodyPr vert="horz" lIns="91440" tIns="45720" rIns="91440" bIns="45720" rtlCol="0">
            <a:normAutofit/>
          </a:bodyPr>
          <a:lstStyle>
            <a:lvl1pPr marL="0" marR="0" indent="0" algn="l" defTabSz="457200" rtl="0" eaLnBrk="1" fontAlgn="auto" latinLnBrk="0" hangingPunct="1">
              <a:lnSpc>
                <a:spcPct val="100000"/>
              </a:lnSpc>
              <a:spcBef>
                <a:spcPct val="20000"/>
              </a:spcBef>
              <a:spcAft>
                <a:spcPts val="0"/>
              </a:spcAft>
              <a:buClrTx/>
              <a:buSzPct val="75000"/>
              <a:buFont typeface="Wingdings" charset="2"/>
              <a:buNone/>
              <a:tabLst/>
              <a:defRPr sz="2400" b="0" i="0" kern="1200" baseline="0">
                <a:solidFill>
                  <a:schemeClr val="tx1">
                    <a:tint val="75000"/>
                  </a:schemeClr>
                </a:solidFill>
                <a:latin typeface="DIN 2014"/>
                <a:ea typeface="Source Sans Pro" panose="020B0503030403020204" pitchFamily="34" charset="0"/>
                <a:cs typeface="DIN 2014"/>
              </a:defRPr>
            </a:lvl1pPr>
            <a:lvl2pPr marL="685800" marR="0" indent="-228600" algn="l" defTabSz="457200" rtl="0" eaLnBrk="1" fontAlgn="auto" latinLnBrk="0" hangingPunct="1">
              <a:lnSpc>
                <a:spcPct val="100000"/>
              </a:lnSpc>
              <a:spcBef>
                <a:spcPct val="20000"/>
              </a:spcBef>
              <a:spcAft>
                <a:spcPts val="0"/>
              </a:spcAft>
              <a:buClrTx/>
              <a:buSzPct val="75000"/>
              <a:buFont typeface="Wingdings" charset="2"/>
              <a:buChar char="§"/>
              <a:tabLst/>
              <a:defRPr sz="2400" b="0" i="0" kern="1200">
                <a:solidFill>
                  <a:schemeClr val="tx1">
                    <a:tint val="75000"/>
                  </a:schemeClr>
                </a:solidFill>
                <a:latin typeface="DIN 2014"/>
                <a:ea typeface="Source Sans Pro" panose="020B0503030403020204" pitchFamily="34" charset="0"/>
                <a:cs typeface="DIN 2014"/>
              </a:defRPr>
            </a:lvl2pPr>
            <a:lvl3pPr marL="914400" marR="0" indent="0" algn="l" defTabSz="457200" rtl="0" eaLnBrk="1" fontAlgn="auto" latinLnBrk="0" hangingPunct="1">
              <a:lnSpc>
                <a:spcPct val="100000"/>
              </a:lnSpc>
              <a:spcBef>
                <a:spcPct val="20000"/>
              </a:spcBef>
              <a:spcAft>
                <a:spcPts val="0"/>
              </a:spcAft>
              <a:buClrTx/>
              <a:buSzPct val="75000"/>
              <a:buFont typeface="Wingdings" charset="2"/>
              <a:buNone/>
              <a:tabLst/>
              <a:defRPr sz="2400" b="0" i="0" kern="1200" baseline="0">
                <a:solidFill>
                  <a:schemeClr val="tx1">
                    <a:tint val="75000"/>
                  </a:schemeClr>
                </a:solidFill>
                <a:latin typeface="DIN 2014"/>
                <a:ea typeface="Source Sans Pro" panose="020B0503030403020204" pitchFamily="34" charset="0"/>
                <a:cs typeface="DIN 2014"/>
              </a:defRPr>
            </a:lvl3pPr>
            <a:lvl4pPr marL="1371600" indent="0" algn="ctr" defTabSz="914400" rtl="0" eaLnBrk="1" latinLnBrk="0" hangingPunct="1">
              <a:lnSpc>
                <a:spcPct val="90000"/>
              </a:lnSpc>
              <a:spcBef>
                <a:spcPts val="500"/>
              </a:spcBef>
              <a:buFont typeface="Arial" panose="020B0604020202020204" pitchFamily="34" charset="0"/>
              <a:buNone/>
              <a:defRPr sz="1800" b="0" i="0" kern="1200" baseline="0">
                <a:solidFill>
                  <a:schemeClr val="tx1">
                    <a:tint val="75000"/>
                  </a:schemeClr>
                </a:solidFill>
                <a:latin typeface="DIN 2014"/>
                <a:ea typeface="Source Sans Pro" panose="020B0503030403020204" pitchFamily="34" charset="0"/>
                <a:cs typeface="DIN 2014"/>
              </a:defRPr>
            </a:lvl4pPr>
            <a:lvl5pPr marL="1828800" indent="0" algn="ctr" defTabSz="914400" rtl="0" eaLnBrk="1" latinLnBrk="0" hangingPunct="1">
              <a:lnSpc>
                <a:spcPct val="90000"/>
              </a:lnSpc>
              <a:spcBef>
                <a:spcPts val="500"/>
              </a:spcBef>
              <a:buFont typeface="Arial" panose="020B0604020202020204" pitchFamily="34" charset="0"/>
              <a:buNone/>
              <a:defRPr sz="1200" b="0" i="0" kern="1200">
                <a:solidFill>
                  <a:schemeClr val="tx1">
                    <a:tint val="75000"/>
                  </a:schemeClr>
                </a:solidFill>
                <a:latin typeface="Arial"/>
                <a:ea typeface="Source Sans Pro" panose="020B0503030403020204" pitchFamily="34" charset="0"/>
                <a:cs typeface="Arial"/>
              </a:defRPr>
            </a:lvl5pPr>
            <a:lvl6pPr marL="22860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9pPr>
          </a:lstStyle>
          <a:p>
            <a:r>
              <a:rPr lang="en-US" sz="2200" dirty="0">
                <a:solidFill>
                  <a:schemeClr val="accent6">
                    <a:lumMod val="75000"/>
                  </a:schemeClr>
                </a:solidFill>
              </a:rPr>
              <a:t>LEDS Global Partnership</a:t>
            </a:r>
          </a:p>
          <a:p>
            <a:pPr lvl="0">
              <a:lnSpc>
                <a:spcPct val="110000"/>
              </a:lnSpc>
              <a:spcBef>
                <a:spcPts val="400"/>
              </a:spcBef>
              <a:defRPr/>
            </a:pPr>
            <a:r>
              <a:rPr lang="en-US" sz="1700" dirty="0">
                <a:solidFill>
                  <a:schemeClr val="tx1"/>
                </a:solidFill>
                <a:latin typeface="Calibri Light"/>
                <a:cs typeface="Calibri Light"/>
              </a:rPr>
              <a:t>LEDS GP Catalyzes Action and Collaboration Across more than 350 Countries and International Organizations and 2500 individual members</a:t>
            </a:r>
          </a:p>
          <a:p>
            <a:pPr>
              <a:lnSpc>
                <a:spcPct val="110000"/>
              </a:lnSpc>
              <a:spcBef>
                <a:spcPts val="0"/>
              </a:spcBef>
            </a:pPr>
            <a:r>
              <a:rPr lang="en-US" sz="1700" dirty="0">
                <a:solidFill>
                  <a:schemeClr val="tx1"/>
                </a:solidFill>
                <a:latin typeface="Calibri Light"/>
                <a:cs typeface="Calibri Light"/>
              </a:rPr>
              <a:t>Global working groups provide technical support, training, &amp; tools </a:t>
            </a:r>
          </a:p>
          <a:p>
            <a:pPr lvl="0">
              <a:spcBef>
                <a:spcPct val="0"/>
              </a:spcBef>
              <a:buSzTx/>
              <a:defRPr/>
            </a:pPr>
            <a:endParaRPr lang="en-US" sz="1600" dirty="0">
              <a:solidFill>
                <a:srgbClr val="7F7F7F"/>
              </a:solidFill>
            </a:endParaRPr>
          </a:p>
          <a:p>
            <a:pPr lvl="0">
              <a:spcBef>
                <a:spcPct val="0"/>
              </a:spcBef>
              <a:buSzTx/>
              <a:defRPr/>
            </a:pPr>
            <a:endParaRPr lang="en-US" sz="1600" dirty="0">
              <a:solidFill>
                <a:srgbClr val="7F7F7F"/>
              </a:solidFill>
            </a:endParaRPr>
          </a:p>
          <a:p>
            <a:endParaRPr lang="en-US" sz="1800" dirty="0"/>
          </a:p>
          <a:p>
            <a:endParaRPr lang="en-US" sz="2000" dirty="0"/>
          </a:p>
        </p:txBody>
      </p:sp>
      <p:pic>
        <p:nvPicPr>
          <p:cNvPr id="9" name="Picture 8"/>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 y="5785938"/>
            <a:ext cx="2257778" cy="1077100"/>
          </a:xfrm>
          <a:prstGeom prst="rect">
            <a:avLst/>
          </a:prstGeom>
        </p:spPr>
      </p:pic>
    </p:spTree>
    <p:extLst>
      <p:ext uri="{BB962C8B-B14F-4D97-AF65-F5344CB8AC3E}">
        <p14:creationId xmlns:p14="http://schemas.microsoft.com/office/powerpoint/2010/main" val="40616026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BBFB76-0510-D141-BB0D-AB9B528B46FB}"/>
              </a:ext>
            </a:extLst>
          </p:cNvPr>
          <p:cNvSpPr>
            <a:spLocks noGrp="1"/>
          </p:cNvSpPr>
          <p:nvPr>
            <p:ph type="ctrTitle"/>
          </p:nvPr>
        </p:nvSpPr>
        <p:spPr>
          <a:xfrm>
            <a:off x="346426" y="0"/>
            <a:ext cx="8762992" cy="663222"/>
          </a:xfrm>
        </p:spPr>
        <p:txBody>
          <a:bodyPr anchor="ctr">
            <a:noAutofit/>
          </a:bodyPr>
          <a:lstStyle/>
          <a:p>
            <a:pPr algn="l">
              <a:lnSpc>
                <a:spcPct val="140000"/>
              </a:lnSpc>
            </a:pPr>
            <a:r>
              <a:rPr lang="en-US" sz="2400" b="0" dirty="0">
                <a:latin typeface="DIN Alternate Bold"/>
                <a:cs typeface="DIN Alternate Bold"/>
              </a:rPr>
              <a:t>IKI MPI - </a:t>
            </a:r>
            <a:r>
              <a:rPr lang="en-US" sz="2400" b="0" dirty="0" err="1">
                <a:latin typeface="DIN Alternate Bold"/>
                <a:cs typeface="DIN Alternate Bold"/>
              </a:rPr>
              <a:t>Mobilising</a:t>
            </a:r>
            <a:r>
              <a:rPr lang="en-US" sz="2400" b="0" dirty="0">
                <a:latin typeface="DIN Alternate Bold"/>
                <a:cs typeface="DIN Alternate Bold"/>
              </a:rPr>
              <a:t> Investment for NDC Implementation</a:t>
            </a:r>
          </a:p>
        </p:txBody>
      </p:sp>
      <p:sp>
        <p:nvSpPr>
          <p:cNvPr id="6" name="TextBox 5"/>
          <p:cNvSpPr txBox="1"/>
          <p:nvPr/>
        </p:nvSpPr>
        <p:spPr>
          <a:xfrm>
            <a:off x="874197" y="3897111"/>
            <a:ext cx="184666" cy="246221"/>
          </a:xfrm>
          <a:prstGeom prst="rect">
            <a:avLst/>
          </a:prstGeom>
          <a:noFill/>
        </p:spPr>
        <p:txBody>
          <a:bodyPr wrap="none" rtlCol="0">
            <a:spAutoFit/>
          </a:bodyPr>
          <a:lstStyle/>
          <a:p>
            <a:endParaRPr lang="en-US" sz="1000" dirty="0">
              <a:latin typeface="Arial"/>
              <a:cs typeface="Arial"/>
            </a:endParaRPr>
          </a:p>
        </p:txBody>
      </p:sp>
      <p:pic>
        <p:nvPicPr>
          <p:cNvPr id="4" name="Picture 3"/>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273463" y="6118021"/>
            <a:ext cx="4900191" cy="745017"/>
          </a:xfrm>
          <a:prstGeom prst="rect">
            <a:avLst/>
          </a:prstGeom>
        </p:spPr>
      </p:pic>
      <p:grpSp>
        <p:nvGrpSpPr>
          <p:cNvPr id="8" name="Group 7"/>
          <p:cNvGrpSpPr/>
          <p:nvPr/>
        </p:nvGrpSpPr>
        <p:grpSpPr>
          <a:xfrm>
            <a:off x="1188435" y="2417261"/>
            <a:ext cx="7235898" cy="3360044"/>
            <a:chOff x="0" y="1453107"/>
            <a:chExt cx="9144000" cy="4432593"/>
          </a:xfrm>
        </p:grpSpPr>
        <p:pic>
          <p:nvPicPr>
            <p:cNvPr id="9" name="Picture 8" descr="Screen Shot 2019-04-30 at 9.51.54 AM.png"/>
            <p:cNvPicPr>
              <a:picLocks noChangeAspect="1"/>
            </p:cNvPicPr>
            <p:nvPr/>
          </p:nvPicPr>
          <p:blipFill rotWithShape="1">
            <a:blip r:embed="rId4" cstate="screen">
              <a:extLst>
                <a:ext uri="{28A0092B-C50C-407E-A947-70E740481C1C}">
                  <a14:useLocalDpi xmlns:a14="http://schemas.microsoft.com/office/drawing/2010/main"/>
                </a:ext>
              </a:extLst>
            </a:blip>
            <a:srcRect t="3741" b="4728"/>
            <a:stretch/>
          </p:blipFill>
          <p:spPr>
            <a:xfrm>
              <a:off x="0" y="1453107"/>
              <a:ext cx="9144000" cy="4432593"/>
            </a:xfrm>
            <a:prstGeom prst="rect">
              <a:avLst/>
            </a:prstGeom>
          </p:spPr>
        </p:pic>
        <p:sp>
          <p:nvSpPr>
            <p:cNvPr id="10" name="TextBox 9"/>
            <p:cNvSpPr txBox="1"/>
            <p:nvPr/>
          </p:nvSpPr>
          <p:spPr>
            <a:xfrm>
              <a:off x="170083" y="4054629"/>
              <a:ext cx="672254" cy="341341"/>
            </a:xfrm>
            <a:prstGeom prst="rect">
              <a:avLst/>
            </a:prstGeom>
            <a:noFill/>
          </p:spPr>
          <p:txBody>
            <a:bodyPr wrap="none" tIns="18000" rtlCol="0">
              <a:spAutoFit/>
            </a:bodyPr>
            <a:lstStyle/>
            <a:p>
              <a:r>
                <a:rPr lang="en-US" dirty="0">
                  <a:solidFill>
                    <a:schemeClr val="accent1">
                      <a:lumMod val="50000"/>
                    </a:schemeClr>
                  </a:solidFill>
                  <a:latin typeface="Arial"/>
                  <a:cs typeface="Arial"/>
                </a:rPr>
                <a:t>Peru</a:t>
              </a:r>
            </a:p>
          </p:txBody>
        </p:sp>
        <p:cxnSp>
          <p:nvCxnSpPr>
            <p:cNvPr id="11" name="Straight Arrow Connector 10"/>
            <p:cNvCxnSpPr>
              <a:stCxn id="10" idx="3"/>
            </p:cNvCxnSpPr>
            <p:nvPr/>
          </p:nvCxnSpPr>
          <p:spPr>
            <a:xfrm>
              <a:off x="842337" y="4225300"/>
              <a:ext cx="696420" cy="9253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2" name="TextBox 11"/>
            <p:cNvSpPr txBox="1"/>
            <p:nvPr/>
          </p:nvSpPr>
          <p:spPr>
            <a:xfrm>
              <a:off x="2142124" y="2667865"/>
              <a:ext cx="1219165" cy="646331"/>
            </a:xfrm>
            <a:prstGeom prst="rect">
              <a:avLst/>
            </a:prstGeom>
            <a:noFill/>
          </p:spPr>
          <p:txBody>
            <a:bodyPr wrap="none" lIns="36000" rtlCol="0">
              <a:spAutoFit/>
            </a:bodyPr>
            <a:lstStyle/>
            <a:p>
              <a:r>
                <a:rPr lang="en-US" dirty="0">
                  <a:solidFill>
                    <a:schemeClr val="accent1">
                      <a:lumMod val="50000"/>
                    </a:schemeClr>
                  </a:solidFill>
                  <a:latin typeface="Arial"/>
                  <a:cs typeface="Arial"/>
                </a:rPr>
                <a:t>Dominican </a:t>
              </a:r>
            </a:p>
            <a:p>
              <a:r>
                <a:rPr lang="en-US" dirty="0">
                  <a:solidFill>
                    <a:schemeClr val="accent1">
                      <a:lumMod val="50000"/>
                    </a:schemeClr>
                  </a:solidFill>
                  <a:latin typeface="Arial"/>
                  <a:cs typeface="Arial"/>
                </a:rPr>
                <a:t>Republic</a:t>
              </a:r>
            </a:p>
          </p:txBody>
        </p:sp>
        <p:cxnSp>
          <p:nvCxnSpPr>
            <p:cNvPr id="13" name="Straight Arrow Connector 12"/>
            <p:cNvCxnSpPr>
              <a:stCxn id="15" idx="1"/>
            </p:cNvCxnSpPr>
            <p:nvPr/>
          </p:nvCxnSpPr>
          <p:spPr>
            <a:xfrm flipH="1" flipV="1">
              <a:off x="4762819" y="4069184"/>
              <a:ext cx="407972" cy="79181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4" name="Straight Arrow Connector 13"/>
            <p:cNvCxnSpPr>
              <a:stCxn id="12" idx="1"/>
            </p:cNvCxnSpPr>
            <p:nvPr/>
          </p:nvCxnSpPr>
          <p:spPr>
            <a:xfrm flipH="1">
              <a:off x="1691158" y="2991031"/>
              <a:ext cx="450966" cy="41583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5" name="TextBox 14"/>
            <p:cNvSpPr txBox="1"/>
            <p:nvPr/>
          </p:nvSpPr>
          <p:spPr>
            <a:xfrm>
              <a:off x="5170791" y="4676336"/>
              <a:ext cx="783198" cy="369332"/>
            </a:xfrm>
            <a:prstGeom prst="rect">
              <a:avLst/>
            </a:prstGeom>
            <a:noFill/>
          </p:spPr>
          <p:txBody>
            <a:bodyPr wrap="none" lIns="36000" rtlCol="0">
              <a:spAutoFit/>
            </a:bodyPr>
            <a:lstStyle/>
            <a:p>
              <a:r>
                <a:rPr lang="en-US" dirty="0">
                  <a:solidFill>
                    <a:schemeClr val="accent1">
                      <a:lumMod val="50000"/>
                    </a:schemeClr>
                  </a:solidFill>
                  <a:latin typeface="Arial"/>
                  <a:cs typeface="Arial"/>
                </a:rPr>
                <a:t>Kenya</a:t>
              </a:r>
            </a:p>
          </p:txBody>
        </p:sp>
        <p:sp>
          <p:nvSpPr>
            <p:cNvPr id="16" name="TextBox 15"/>
            <p:cNvSpPr txBox="1"/>
            <p:nvPr/>
          </p:nvSpPr>
          <p:spPr>
            <a:xfrm>
              <a:off x="5421235" y="4133172"/>
              <a:ext cx="962860" cy="369332"/>
            </a:xfrm>
            <a:prstGeom prst="rect">
              <a:avLst/>
            </a:prstGeom>
            <a:noFill/>
          </p:spPr>
          <p:txBody>
            <a:bodyPr wrap="none" lIns="36000" rtlCol="0">
              <a:spAutoFit/>
            </a:bodyPr>
            <a:lstStyle/>
            <a:p>
              <a:r>
                <a:rPr lang="en-US" dirty="0">
                  <a:solidFill>
                    <a:schemeClr val="accent1">
                      <a:lumMod val="50000"/>
                    </a:schemeClr>
                  </a:solidFill>
                  <a:latin typeface="Arial"/>
                  <a:cs typeface="Arial"/>
                </a:rPr>
                <a:t>Ethiopia</a:t>
              </a:r>
            </a:p>
          </p:txBody>
        </p:sp>
        <p:cxnSp>
          <p:nvCxnSpPr>
            <p:cNvPr id="17" name="Straight Arrow Connector 16"/>
            <p:cNvCxnSpPr>
              <a:stCxn id="16" idx="1"/>
            </p:cNvCxnSpPr>
            <p:nvPr/>
          </p:nvCxnSpPr>
          <p:spPr>
            <a:xfrm flipH="1" flipV="1">
              <a:off x="4762819" y="3784082"/>
              <a:ext cx="658416" cy="53375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8" name="TextBox 17"/>
            <p:cNvSpPr txBox="1"/>
            <p:nvPr/>
          </p:nvSpPr>
          <p:spPr>
            <a:xfrm>
              <a:off x="7663567" y="3413805"/>
              <a:ext cx="1245088" cy="369332"/>
            </a:xfrm>
            <a:prstGeom prst="rect">
              <a:avLst/>
            </a:prstGeom>
            <a:noFill/>
          </p:spPr>
          <p:txBody>
            <a:bodyPr wrap="none" lIns="36000" rtlCol="0">
              <a:spAutoFit/>
            </a:bodyPr>
            <a:lstStyle/>
            <a:p>
              <a:r>
                <a:rPr lang="en-US" dirty="0">
                  <a:solidFill>
                    <a:schemeClr val="accent1">
                      <a:lumMod val="50000"/>
                    </a:schemeClr>
                  </a:solidFill>
                  <a:latin typeface="Arial"/>
                  <a:cs typeface="Arial"/>
                </a:rPr>
                <a:t>Philippines</a:t>
              </a:r>
            </a:p>
          </p:txBody>
        </p:sp>
        <p:sp>
          <p:nvSpPr>
            <p:cNvPr id="19" name="TextBox 18"/>
            <p:cNvSpPr txBox="1"/>
            <p:nvPr/>
          </p:nvSpPr>
          <p:spPr>
            <a:xfrm>
              <a:off x="7737293" y="2846585"/>
              <a:ext cx="984137" cy="369332"/>
            </a:xfrm>
            <a:prstGeom prst="rect">
              <a:avLst/>
            </a:prstGeom>
            <a:noFill/>
          </p:spPr>
          <p:txBody>
            <a:bodyPr wrap="none" lIns="36000" rtlCol="0">
              <a:spAutoFit/>
            </a:bodyPr>
            <a:lstStyle/>
            <a:p>
              <a:r>
                <a:rPr lang="en-US" dirty="0">
                  <a:solidFill>
                    <a:schemeClr val="accent1">
                      <a:lumMod val="50000"/>
                    </a:schemeClr>
                  </a:solidFill>
                  <a:latin typeface="Arial"/>
                  <a:cs typeface="Arial"/>
                </a:rPr>
                <a:t>Vietnam</a:t>
              </a:r>
            </a:p>
          </p:txBody>
        </p:sp>
        <p:sp>
          <p:nvSpPr>
            <p:cNvPr id="20" name="TextBox 19"/>
            <p:cNvSpPr txBox="1"/>
            <p:nvPr/>
          </p:nvSpPr>
          <p:spPr>
            <a:xfrm>
              <a:off x="7319469" y="2298533"/>
              <a:ext cx="1347994" cy="369332"/>
            </a:xfrm>
            <a:prstGeom prst="rect">
              <a:avLst/>
            </a:prstGeom>
            <a:noFill/>
          </p:spPr>
          <p:txBody>
            <a:bodyPr wrap="none" lIns="36000" rtlCol="0">
              <a:spAutoFit/>
            </a:bodyPr>
            <a:lstStyle/>
            <a:p>
              <a:r>
                <a:rPr lang="en-US" dirty="0">
                  <a:solidFill>
                    <a:schemeClr val="accent1">
                      <a:lumMod val="50000"/>
                    </a:schemeClr>
                  </a:solidFill>
                  <a:latin typeface="Arial"/>
                  <a:cs typeface="Arial"/>
                </a:rPr>
                <a:t>Bangladesh</a:t>
              </a:r>
            </a:p>
          </p:txBody>
        </p:sp>
        <p:cxnSp>
          <p:nvCxnSpPr>
            <p:cNvPr id="21" name="Straight Arrow Connector 20"/>
            <p:cNvCxnSpPr/>
            <p:nvPr/>
          </p:nvCxnSpPr>
          <p:spPr>
            <a:xfrm flipH="1">
              <a:off x="7189756" y="3633259"/>
              <a:ext cx="458922" cy="3678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2" name="Straight Arrow Connector 21"/>
            <p:cNvCxnSpPr/>
            <p:nvPr/>
          </p:nvCxnSpPr>
          <p:spPr>
            <a:xfrm flipH="1">
              <a:off x="6740125" y="3027977"/>
              <a:ext cx="997170" cy="60528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3" name="Straight Arrow Connector 22"/>
            <p:cNvCxnSpPr>
              <a:stCxn id="20" idx="1"/>
            </p:cNvCxnSpPr>
            <p:nvPr/>
          </p:nvCxnSpPr>
          <p:spPr>
            <a:xfrm flipH="1">
              <a:off x="6184123" y="2483199"/>
              <a:ext cx="1135346" cy="79288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sp>
        <p:nvSpPr>
          <p:cNvPr id="24" name="Content Placeholder 2"/>
          <p:cNvSpPr txBox="1">
            <a:spLocks/>
          </p:cNvSpPr>
          <p:nvPr/>
        </p:nvSpPr>
        <p:spPr>
          <a:xfrm>
            <a:off x="346426" y="637859"/>
            <a:ext cx="5606913" cy="1830888"/>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b="0" i="0" kern="1200">
                <a:solidFill>
                  <a:srgbClr val="557284"/>
                </a:solidFill>
                <a:latin typeface="DIN 2014"/>
                <a:ea typeface="Source Sans Pro" panose="020B0503030403020204" pitchFamily="34" charset="0"/>
                <a:cs typeface="DIN 2014"/>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rgbClr val="557284"/>
                </a:solidFill>
                <a:latin typeface="DIN 2014"/>
                <a:ea typeface="Source Sans Pro" panose="020B0503030403020204" pitchFamily="34" charset="0"/>
                <a:cs typeface="DIN 2014"/>
              </a:defRPr>
            </a:lvl2pPr>
            <a:lvl3pPr marL="914400" indent="0" algn="ctr" defTabSz="914400" rtl="0" eaLnBrk="1" latinLnBrk="0" hangingPunct="1">
              <a:lnSpc>
                <a:spcPct val="90000"/>
              </a:lnSpc>
              <a:spcBef>
                <a:spcPts val="500"/>
              </a:spcBef>
              <a:buFont typeface="Arial" panose="020B0604020202020204" pitchFamily="34" charset="0"/>
              <a:buNone/>
              <a:defRPr sz="1800" b="0" i="0" kern="1200" baseline="0">
                <a:solidFill>
                  <a:srgbClr val="557284"/>
                </a:solidFill>
                <a:latin typeface="DIN 2014"/>
                <a:ea typeface="Source Sans Pro" panose="020B0503030403020204" pitchFamily="34" charset="0"/>
                <a:cs typeface="DIN 2014"/>
              </a:defRPr>
            </a:lvl3pPr>
            <a:lvl4pPr marL="1371600" indent="0" algn="ctr" defTabSz="914400" rtl="0" eaLnBrk="1" latinLnBrk="0" hangingPunct="1">
              <a:lnSpc>
                <a:spcPct val="90000"/>
              </a:lnSpc>
              <a:spcBef>
                <a:spcPts val="500"/>
              </a:spcBef>
              <a:buFont typeface="Arial" panose="020B0604020202020204" pitchFamily="34" charset="0"/>
              <a:buNone/>
              <a:defRPr sz="1600" b="0" i="0" kern="1200" baseline="0">
                <a:solidFill>
                  <a:srgbClr val="8DC740"/>
                </a:solidFill>
                <a:latin typeface="DIN 2014"/>
                <a:ea typeface="Source Sans Pro" panose="020B0503030403020204" pitchFamily="34" charset="0"/>
                <a:cs typeface="DIN 2014"/>
              </a:defRPr>
            </a:lvl4pPr>
            <a:lvl5pPr marL="1828800" indent="0" algn="ctr" defTabSz="914400" rtl="0" eaLnBrk="1" latinLnBrk="0" hangingPunct="1">
              <a:lnSpc>
                <a:spcPct val="90000"/>
              </a:lnSpc>
              <a:spcBef>
                <a:spcPts val="500"/>
              </a:spcBef>
              <a:buFont typeface="Arial" panose="020B0604020202020204" pitchFamily="34" charset="0"/>
              <a:buNone/>
              <a:defRPr sz="1600" b="0" i="0" kern="1200">
                <a:solidFill>
                  <a:srgbClr val="8DC740"/>
                </a:solidFill>
                <a:latin typeface="Arial"/>
                <a:ea typeface="Source Sans Pro" panose="020B0503030403020204" pitchFamily="34" charset="0"/>
                <a:cs typeface="Arial"/>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30000"/>
              </a:lnSpc>
              <a:spcBef>
                <a:spcPts val="400"/>
              </a:spcBef>
            </a:pPr>
            <a:r>
              <a:rPr lang="en-US" sz="1600" b="1" dirty="0">
                <a:solidFill>
                  <a:schemeClr val="tx1"/>
                </a:solidFill>
                <a:latin typeface="+mj-lt"/>
              </a:rPr>
              <a:t>Address barriers and levers</a:t>
            </a:r>
          </a:p>
          <a:p>
            <a:pPr algn="l">
              <a:lnSpc>
                <a:spcPct val="130000"/>
              </a:lnSpc>
              <a:spcBef>
                <a:spcPts val="400"/>
              </a:spcBef>
            </a:pPr>
            <a:r>
              <a:rPr lang="en-US" sz="1600" b="1" dirty="0">
                <a:solidFill>
                  <a:schemeClr val="tx1"/>
                </a:solidFill>
                <a:latin typeface="+mj-lt"/>
              </a:rPr>
              <a:t>Identifying opportunities </a:t>
            </a:r>
            <a:r>
              <a:rPr lang="en-US" sz="1600" dirty="0">
                <a:solidFill>
                  <a:schemeClr val="tx1"/>
                </a:solidFill>
                <a:latin typeface="+mj-lt"/>
              </a:rPr>
              <a:t>for scaling up private investment</a:t>
            </a:r>
          </a:p>
          <a:p>
            <a:pPr algn="l">
              <a:lnSpc>
                <a:spcPct val="130000"/>
              </a:lnSpc>
              <a:spcBef>
                <a:spcPts val="400"/>
              </a:spcBef>
            </a:pPr>
            <a:r>
              <a:rPr lang="en-US" sz="1600" b="1" dirty="0">
                <a:solidFill>
                  <a:schemeClr val="tx1"/>
                </a:solidFill>
                <a:latin typeface="+mj-lt"/>
              </a:rPr>
              <a:t>Developing investment measures </a:t>
            </a:r>
            <a:r>
              <a:rPr lang="en-US" sz="1600" dirty="0">
                <a:solidFill>
                  <a:schemeClr val="tx1"/>
                </a:solidFill>
                <a:latin typeface="+mj-lt"/>
              </a:rPr>
              <a:t>for priority sectors</a:t>
            </a:r>
          </a:p>
          <a:p>
            <a:pPr algn="l">
              <a:lnSpc>
                <a:spcPct val="130000"/>
              </a:lnSpc>
              <a:spcBef>
                <a:spcPts val="400"/>
              </a:spcBef>
            </a:pPr>
            <a:r>
              <a:rPr lang="en-US" sz="1600" b="1" dirty="0">
                <a:solidFill>
                  <a:schemeClr val="tx1"/>
                </a:solidFill>
                <a:latin typeface="+mj-lt"/>
              </a:rPr>
              <a:t>Expand the pipeline </a:t>
            </a:r>
            <a:r>
              <a:rPr lang="en-US" sz="1600" dirty="0">
                <a:solidFill>
                  <a:schemeClr val="tx1"/>
                </a:solidFill>
                <a:latin typeface="+mj-lt"/>
              </a:rPr>
              <a:t>for investment </a:t>
            </a:r>
          </a:p>
          <a:p>
            <a:pPr algn="l">
              <a:lnSpc>
                <a:spcPct val="130000"/>
              </a:lnSpc>
              <a:spcBef>
                <a:spcPts val="400"/>
              </a:spcBef>
            </a:pPr>
            <a:r>
              <a:rPr lang="en-US" sz="1600" dirty="0">
                <a:solidFill>
                  <a:schemeClr val="tx1"/>
                </a:solidFill>
                <a:latin typeface="+mj-lt"/>
              </a:rPr>
              <a:t>Document and </a:t>
            </a:r>
            <a:r>
              <a:rPr lang="en-US" sz="1600" b="1" dirty="0">
                <a:solidFill>
                  <a:schemeClr val="tx1"/>
                </a:solidFill>
                <a:latin typeface="+mj-lt"/>
              </a:rPr>
              <a:t>apply the learning</a:t>
            </a:r>
          </a:p>
        </p:txBody>
      </p:sp>
      <p:pic>
        <p:nvPicPr>
          <p:cNvPr id="25" name="Picture 24"/>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 y="5785938"/>
            <a:ext cx="2257778" cy="1077100"/>
          </a:xfrm>
          <a:prstGeom prst="rect">
            <a:avLst/>
          </a:prstGeom>
        </p:spPr>
      </p:pic>
    </p:spTree>
    <p:extLst>
      <p:ext uri="{BB962C8B-B14F-4D97-AF65-F5344CB8AC3E}">
        <p14:creationId xmlns:p14="http://schemas.microsoft.com/office/powerpoint/2010/main" val="10273781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51520" y="332656"/>
            <a:ext cx="8574087" cy="967840"/>
          </a:xfrm>
        </p:spPr>
        <p:txBody>
          <a:bodyPr>
            <a:normAutofit/>
          </a:bodyPr>
          <a:lstStyle/>
          <a:p>
            <a:r>
              <a:rPr lang="en-US" sz="2800" b="1" dirty="0">
                <a:solidFill>
                  <a:schemeClr val="accent1">
                    <a:lumMod val="75000"/>
                  </a:schemeClr>
                </a:solidFill>
                <a:latin typeface="+mj-lt"/>
              </a:rPr>
              <a:t> </a:t>
            </a:r>
            <a:r>
              <a:rPr lang="en-US" sz="3200" b="1" dirty="0">
                <a:latin typeface="Calibri" charset="0"/>
                <a:ea typeface="ＭＳ Ｐゴシック" charset="-128"/>
              </a:rPr>
              <a:t>The Climate Bonds Initiative</a:t>
            </a:r>
          </a:p>
        </p:txBody>
      </p:sp>
      <p:sp>
        <p:nvSpPr>
          <p:cNvPr id="9" name="TextBox 8"/>
          <p:cNvSpPr txBox="1"/>
          <p:nvPr/>
        </p:nvSpPr>
        <p:spPr>
          <a:xfrm>
            <a:off x="329897" y="1231007"/>
            <a:ext cx="8511480" cy="5078313"/>
          </a:xfrm>
          <a:prstGeom prst="rect">
            <a:avLst/>
          </a:prstGeom>
          <a:noFill/>
        </p:spPr>
        <p:txBody>
          <a:bodyPr wrap="square">
            <a:spAutoFit/>
          </a:bodyPr>
          <a:lstStyle/>
          <a:p>
            <a:pPr>
              <a:defRPr/>
            </a:pPr>
            <a:r>
              <a:rPr lang="en-GB" dirty="0">
                <a:ea typeface="ＭＳ Ｐゴシック" pitchFamily="34" charset="-128"/>
              </a:rPr>
              <a:t>CBI is</a:t>
            </a:r>
            <a:r>
              <a:rPr lang="en-GB" sz="1800" dirty="0">
                <a:latin typeface="+mn-lt"/>
                <a:ea typeface="ＭＳ Ｐゴシック" pitchFamily="34" charset="-128"/>
              </a:rPr>
              <a:t> an investor-focused NGO mobilising debt capital markets for climate solutions</a:t>
            </a:r>
            <a:r>
              <a:rPr lang="en-US" altLang="zh-CN" sz="1800" dirty="0">
                <a:latin typeface="+mn-lt"/>
                <a:ea typeface="ＭＳ Ｐゴシック" pitchFamily="34" charset="-128"/>
              </a:rPr>
              <a:t>.</a:t>
            </a:r>
            <a:endParaRPr lang="en-GB" sz="1800" dirty="0">
              <a:latin typeface="+mn-lt"/>
              <a:ea typeface="ＭＳ Ｐゴシック" pitchFamily="34" charset="-128"/>
            </a:endParaRPr>
          </a:p>
          <a:p>
            <a:pPr>
              <a:defRPr/>
            </a:pPr>
            <a:endParaRPr lang="en-US" altLang="zh-CN" sz="1800" b="1" dirty="0">
              <a:latin typeface="+mn-lt"/>
              <a:ea typeface="ＭＳ Ｐゴシック" pitchFamily="34" charset="-128"/>
            </a:endParaRPr>
          </a:p>
          <a:p>
            <a:pPr>
              <a:defRPr/>
            </a:pPr>
            <a:r>
              <a:rPr lang="en-GB" b="1" dirty="0">
                <a:ea typeface="ＭＳ Ｐゴシック" pitchFamily="34" charset="-128"/>
              </a:rPr>
              <a:t>Market </a:t>
            </a:r>
            <a:r>
              <a:rPr lang="en-US" altLang="zh-CN" b="1" dirty="0">
                <a:ea typeface="ＭＳ Ｐゴシック" pitchFamily="34" charset="-128"/>
              </a:rPr>
              <a:t>intelligence</a:t>
            </a:r>
            <a:r>
              <a:rPr lang="zh-CN" altLang="en-US" b="1" dirty="0">
                <a:ea typeface="ＭＳ Ｐゴシック" pitchFamily="34" charset="-128"/>
              </a:rPr>
              <a:t> </a:t>
            </a:r>
            <a:endParaRPr lang="en-GB" b="1" dirty="0">
              <a:ea typeface="ＭＳ Ｐゴシック" pitchFamily="34" charset="-128"/>
            </a:endParaRPr>
          </a:p>
          <a:p>
            <a:pPr marL="342900" indent="-285750">
              <a:buFont typeface="Arial" panose="020B0604020202020204" pitchFamily="34" charset="0"/>
              <a:buChar char="•"/>
              <a:defRPr/>
            </a:pPr>
            <a:r>
              <a:rPr lang="en-GB" dirty="0">
                <a:ea typeface="ＭＳ Ｐゴシック" pitchFamily="34" charset="-128"/>
              </a:rPr>
              <a:t>Green bonds data base, feeding indices everywhere</a:t>
            </a:r>
          </a:p>
          <a:p>
            <a:pPr marL="342900" indent="-285750">
              <a:buFont typeface="Arial" panose="020B0604020202020204" pitchFamily="34" charset="0"/>
              <a:buChar char="•"/>
              <a:defRPr/>
            </a:pPr>
            <a:r>
              <a:rPr lang="en-GB" dirty="0">
                <a:ea typeface="ＭＳ Ｐゴシック" pitchFamily="34" charset="-128"/>
              </a:rPr>
              <a:t>State of the </a:t>
            </a:r>
            <a:r>
              <a:rPr lang="en-US" altLang="zh-CN" dirty="0">
                <a:ea typeface="ＭＳ Ｐゴシック" pitchFamily="34" charset="-128"/>
              </a:rPr>
              <a:t>m</a:t>
            </a:r>
            <a:r>
              <a:rPr lang="en-GB" dirty="0" err="1">
                <a:ea typeface="ＭＳ Ｐゴシック" pitchFamily="34" charset="-128"/>
              </a:rPr>
              <a:t>arket</a:t>
            </a:r>
            <a:r>
              <a:rPr lang="en-GB" dirty="0">
                <a:ea typeface="ＭＳ Ｐゴシック" pitchFamily="34" charset="-128"/>
              </a:rPr>
              <a:t> reports,</a:t>
            </a:r>
            <a:r>
              <a:rPr lang="zh-CN" altLang="en-US" dirty="0">
                <a:ea typeface="ＭＳ Ｐゴシック" pitchFamily="34" charset="-128"/>
              </a:rPr>
              <a:t> </a:t>
            </a:r>
            <a:r>
              <a:rPr lang="en-US" altLang="zh-CN" dirty="0">
                <a:ea typeface="ＭＳ Ｐゴシック" pitchFamily="34" charset="-128"/>
              </a:rPr>
              <a:t>global</a:t>
            </a:r>
            <a:r>
              <a:rPr lang="zh-CN" altLang="en-US" dirty="0">
                <a:ea typeface="ＭＳ Ｐゴシック" pitchFamily="34" charset="-128"/>
              </a:rPr>
              <a:t> </a:t>
            </a:r>
            <a:r>
              <a:rPr lang="en-US" altLang="zh-CN" dirty="0">
                <a:ea typeface="ＭＳ Ｐゴシック" pitchFamily="34" charset="-128"/>
              </a:rPr>
              <a:t>and</a:t>
            </a:r>
            <a:r>
              <a:rPr lang="zh-CN" altLang="en-US" dirty="0">
                <a:ea typeface="ＭＳ Ｐゴシック" pitchFamily="34" charset="-128"/>
              </a:rPr>
              <a:t> </a:t>
            </a:r>
            <a:r>
              <a:rPr lang="en-US" altLang="zh-CN" dirty="0">
                <a:ea typeface="ＭＳ Ｐゴシック" pitchFamily="34" charset="-128"/>
              </a:rPr>
              <a:t>regional</a:t>
            </a:r>
            <a:endParaRPr lang="en-GB" b="1" dirty="0">
              <a:ea typeface="ＭＳ Ｐゴシック" pitchFamily="34" charset="-128"/>
            </a:endParaRPr>
          </a:p>
          <a:p>
            <a:pPr>
              <a:defRPr/>
            </a:pPr>
            <a:endParaRPr lang="en-US" altLang="zh-CN" sz="1800" b="1" dirty="0">
              <a:latin typeface="+mn-lt"/>
              <a:ea typeface="ＭＳ Ｐゴシック" pitchFamily="34" charset="-128"/>
            </a:endParaRPr>
          </a:p>
          <a:p>
            <a:pPr>
              <a:defRPr/>
            </a:pPr>
            <a:r>
              <a:rPr lang="en-GB" b="1" dirty="0">
                <a:ea typeface="ＭＳ Ｐゴシック" pitchFamily="34" charset="-128"/>
              </a:rPr>
              <a:t>Climate Bonds Standard &amp; Certification Scheme</a:t>
            </a:r>
          </a:p>
          <a:p>
            <a:pPr marL="342900" indent="-285750">
              <a:buFont typeface="Arial" panose="020B0604020202020204" pitchFamily="34" charset="0"/>
              <a:buChar char="•"/>
              <a:defRPr/>
            </a:pPr>
            <a:r>
              <a:rPr lang="en-GB" dirty="0">
                <a:ea typeface="ＭＳ Ｐゴシック" pitchFamily="34" charset="-128"/>
              </a:rPr>
              <a:t>Definitions for investors and guidelines for bond issuers</a:t>
            </a:r>
          </a:p>
          <a:p>
            <a:pPr marL="342900" lvl="1" indent="-285750">
              <a:buFont typeface="Arial" panose="020B0604020202020204" pitchFamily="34" charset="0"/>
              <a:buChar char="•"/>
              <a:defRPr/>
            </a:pPr>
            <a:r>
              <a:rPr lang="en-GB" dirty="0">
                <a:ea typeface="ＭＳ Ｐゴシック" pitchFamily="34" charset="-128"/>
              </a:rPr>
              <a:t>Assurance through certification</a:t>
            </a:r>
          </a:p>
          <a:p>
            <a:pPr marL="342900" lvl="1" indent="-285750">
              <a:buFont typeface="Arial" panose="020B0604020202020204" pitchFamily="34" charset="0"/>
              <a:buChar char="•"/>
              <a:defRPr/>
            </a:pPr>
            <a:r>
              <a:rPr lang="en-GB" dirty="0">
                <a:ea typeface="ＭＳ Ｐゴシック" pitchFamily="34" charset="-128"/>
              </a:rPr>
              <a:t>Demonstration of robust labelling</a:t>
            </a:r>
          </a:p>
          <a:p>
            <a:pPr>
              <a:defRPr/>
            </a:pPr>
            <a:endParaRPr lang="en-US" altLang="zh-CN" sz="1800" b="1" dirty="0">
              <a:latin typeface="+mn-lt"/>
              <a:ea typeface="ＭＳ Ｐゴシック" pitchFamily="34" charset="-128"/>
            </a:endParaRPr>
          </a:p>
          <a:p>
            <a:pPr>
              <a:defRPr/>
            </a:pPr>
            <a:r>
              <a:rPr lang="en-US" altLang="zh-CN" sz="1800" b="1" dirty="0">
                <a:latin typeface="+mn-lt"/>
                <a:ea typeface="ＭＳ Ｐゴシック" pitchFamily="34" charset="-128"/>
              </a:rPr>
              <a:t>Policy</a:t>
            </a:r>
            <a:r>
              <a:rPr lang="zh-CN" altLang="en-US" sz="1800" b="1" dirty="0">
                <a:latin typeface="+mn-lt"/>
                <a:ea typeface="ＭＳ Ｐゴシック" pitchFamily="34" charset="-128"/>
              </a:rPr>
              <a:t> </a:t>
            </a:r>
            <a:r>
              <a:rPr lang="en-US" altLang="zh-CN" sz="1800" b="1" dirty="0">
                <a:latin typeface="+mn-lt"/>
                <a:ea typeface="ＭＳ Ｐゴシック" pitchFamily="34" charset="-128"/>
              </a:rPr>
              <a:t>advisory</a:t>
            </a:r>
            <a:r>
              <a:rPr lang="zh-CN" altLang="en-US" sz="1800" b="1" dirty="0">
                <a:latin typeface="+mn-lt"/>
                <a:ea typeface="ＭＳ Ｐゴシック" pitchFamily="34" charset="-128"/>
              </a:rPr>
              <a:t> </a:t>
            </a:r>
            <a:endParaRPr lang="en-GB" sz="1800" b="1" dirty="0">
              <a:latin typeface="+mn-lt"/>
              <a:ea typeface="ＭＳ Ｐゴシック" pitchFamily="34" charset="-128"/>
            </a:endParaRPr>
          </a:p>
          <a:p>
            <a:pPr marL="342900" indent="-285750">
              <a:buFont typeface="Arial" panose="020B0604020202020204" pitchFamily="34" charset="0"/>
              <a:buChar char="•"/>
              <a:defRPr/>
            </a:pPr>
            <a:r>
              <a:rPr lang="en-GB" dirty="0">
                <a:latin typeface="+mn-lt"/>
                <a:ea typeface="ＭＳ Ｐゴシック" pitchFamily="34" charset="-128"/>
              </a:rPr>
              <a:t>Policy models and advice for </a:t>
            </a:r>
            <a:r>
              <a:rPr lang="en-GB" dirty="0" err="1">
                <a:latin typeface="+mn-lt"/>
                <a:ea typeface="ＭＳ Ｐゴシック" pitchFamily="34" charset="-128"/>
              </a:rPr>
              <a:t>govermnents</a:t>
            </a:r>
            <a:r>
              <a:rPr lang="en-GB" dirty="0">
                <a:latin typeface="+mn-lt"/>
                <a:ea typeface="ＭＳ Ｐゴシック" pitchFamily="34" charset="-128"/>
              </a:rPr>
              <a:t> and regulators</a:t>
            </a:r>
            <a:endParaRPr lang="en-US" dirty="0">
              <a:ea typeface="ＭＳ Ｐゴシック" pitchFamily="34" charset="-128"/>
            </a:endParaRPr>
          </a:p>
          <a:p>
            <a:pPr marL="342900" indent="-285750">
              <a:buFont typeface="Arial" panose="020B0604020202020204" pitchFamily="34" charset="0"/>
              <a:buChar char="•"/>
              <a:defRPr/>
            </a:pPr>
            <a:r>
              <a:rPr lang="en-GB" sz="1800" dirty="0">
                <a:latin typeface="+mn-lt"/>
                <a:ea typeface="ＭＳ Ｐゴシック" pitchFamily="34" charset="-128"/>
              </a:rPr>
              <a:t>Efforts in emerging markets to grow issuance</a:t>
            </a:r>
            <a:endParaRPr lang="en-US" dirty="0">
              <a:ea typeface="ＭＳ Ｐゴシック" pitchFamily="34" charset="-128"/>
            </a:endParaRPr>
          </a:p>
          <a:p>
            <a:pPr marL="342900" indent="-285750">
              <a:buFont typeface="Arial" panose="020B0604020202020204" pitchFamily="34" charset="0"/>
              <a:buChar char="•"/>
              <a:defRPr/>
            </a:pPr>
            <a:r>
              <a:rPr lang="en-GB" sz="1800" dirty="0">
                <a:latin typeface="+mn-lt"/>
                <a:ea typeface="ＭＳ Ｐゴシック" pitchFamily="34" charset="-128"/>
              </a:rPr>
              <a:t>Green innovations e.g. securitization, covered bonds, Islamic Finance</a:t>
            </a:r>
          </a:p>
          <a:p>
            <a:pPr>
              <a:defRPr/>
            </a:pPr>
            <a:endParaRPr lang="en-GB" b="1" dirty="0">
              <a:ea typeface="ＭＳ Ｐゴシック" pitchFamily="34" charset="-128"/>
            </a:endParaRPr>
          </a:p>
          <a:p>
            <a:pPr>
              <a:defRPr/>
            </a:pPr>
            <a:r>
              <a:rPr lang="en-GB" b="1" dirty="0">
                <a:ea typeface="ＭＳ Ｐゴシック" pitchFamily="34" charset="-128"/>
              </a:rPr>
              <a:t>Capacity building </a:t>
            </a:r>
          </a:p>
          <a:p>
            <a:pPr marL="285750" indent="-285750">
              <a:buFont typeface="Arial" panose="020B0604020202020204" pitchFamily="34" charset="0"/>
              <a:buChar char="•"/>
              <a:defRPr/>
            </a:pPr>
            <a:r>
              <a:rPr lang="en-US" altLang="zh-CN" dirty="0"/>
              <a:t>D</a:t>
            </a:r>
            <a:r>
              <a:rPr lang="en-GB" dirty="0" err="1"/>
              <a:t>eveloping</a:t>
            </a:r>
            <a:r>
              <a:rPr lang="en-GB" dirty="0"/>
              <a:t> local expertise to</a:t>
            </a:r>
            <a:r>
              <a:rPr lang="zh-CN" altLang="en-US" dirty="0"/>
              <a:t> </a:t>
            </a:r>
            <a:r>
              <a:rPr lang="en-US" altLang="zh-CN" dirty="0"/>
              <a:t>issue,</a:t>
            </a:r>
            <a:r>
              <a:rPr lang="en-GB" dirty="0"/>
              <a:t> arrange and invest in green bonds </a:t>
            </a:r>
            <a:endParaRPr lang="en-GB" b="1" dirty="0">
              <a:ea typeface="ＭＳ Ｐゴシック" pitchFamily="34" charset="-128"/>
            </a:endParaRPr>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14246">
            <a:off x="7506320" y="2351398"/>
            <a:ext cx="1215107" cy="1714749"/>
          </a:xfrm>
          <a:prstGeom prst="rect">
            <a:avLst/>
          </a:prstGeom>
        </p:spPr>
      </p:pic>
      <p:pic>
        <p:nvPicPr>
          <p:cNvPr id="13" name="Picture 22" descr="CB-Certified-6A.pdf"/>
          <p:cNvPicPr>
            <a:picLocks noChangeAspect="1"/>
          </p:cNvPicPr>
          <p:nvPr/>
        </p:nvPicPr>
        <p:blipFill>
          <a:blip r:embed="rId4" cstate="print"/>
          <a:srcRect l="23592" t="35370" r="21362" b="42409"/>
          <a:stretch>
            <a:fillRect/>
          </a:stretch>
        </p:blipFill>
        <p:spPr bwMode="auto">
          <a:xfrm>
            <a:off x="6906176" y="4245222"/>
            <a:ext cx="1907927" cy="1091169"/>
          </a:xfrm>
          <a:prstGeom prst="rect">
            <a:avLst/>
          </a:prstGeom>
          <a:noFill/>
          <a:ln w="9525">
            <a:noFill/>
            <a:miter lim="800000"/>
            <a:headEnd/>
            <a:tailEnd/>
          </a:ln>
        </p:spPr>
      </p:pic>
    </p:spTree>
    <p:extLst>
      <p:ext uri="{BB962C8B-B14F-4D97-AF65-F5344CB8AC3E}">
        <p14:creationId xmlns:p14="http://schemas.microsoft.com/office/powerpoint/2010/main" val="574680915"/>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23026" y="1280442"/>
            <a:ext cx="3838532" cy="3970318"/>
          </a:xfrm>
          <a:prstGeom prst="rect">
            <a:avLst/>
          </a:prstGeom>
        </p:spPr>
        <p:txBody>
          <a:bodyPr wrap="square">
            <a:spAutoFit/>
          </a:bodyPr>
          <a:lstStyle/>
          <a:p>
            <a:pPr marL="285750" indent="-285750" algn="just">
              <a:buFont typeface="Wingdings" charset="2"/>
              <a:buChar char="§"/>
            </a:pPr>
            <a:r>
              <a:rPr lang="en-US" dirty="0">
                <a:latin typeface="Calibri Light"/>
                <a:cs typeface="Calibri Light"/>
              </a:rPr>
              <a:t>Green bonds are debt securities issued by financial, non-financial or public entities where the proceeds are used to finance 100% green projects and assets</a:t>
            </a:r>
          </a:p>
          <a:p>
            <a:pPr marL="285750" indent="-285750" algn="just">
              <a:buFont typeface="Wingdings" charset="2"/>
              <a:buChar char="§"/>
            </a:pPr>
            <a:endParaRPr lang="en-US" dirty="0">
              <a:latin typeface="Calibri Light"/>
              <a:cs typeface="Calibri Light"/>
            </a:endParaRPr>
          </a:p>
          <a:p>
            <a:pPr marL="285750" indent="-285750">
              <a:buFont typeface="Wingdings" charset="2"/>
              <a:buChar char="§"/>
            </a:pPr>
            <a:r>
              <a:rPr lang="en-US" dirty="0">
                <a:latin typeface="Calibri Light"/>
                <a:cs typeface="Calibri Light"/>
              </a:rPr>
              <a:t>Just like regular vanilla bonds. “green” is a bonus feature to the bond. </a:t>
            </a:r>
          </a:p>
          <a:p>
            <a:pPr marL="285750" indent="-285750" algn="just">
              <a:buFont typeface="Wingdings" charset="2"/>
              <a:buChar char="§"/>
            </a:pPr>
            <a:endParaRPr lang="en-US" dirty="0">
              <a:latin typeface="Calibri Light"/>
              <a:cs typeface="Calibri Light"/>
            </a:endParaRPr>
          </a:p>
          <a:p>
            <a:pPr marL="285750" indent="-285750" algn="just">
              <a:buFont typeface="Wingdings" charset="2"/>
              <a:buChar char="§"/>
            </a:pPr>
            <a:r>
              <a:rPr lang="en-US" dirty="0">
                <a:latin typeface="Calibri Light"/>
                <a:cs typeface="Calibri Light"/>
              </a:rPr>
              <a:t>It’s about the projects and assets, not the issuer. </a:t>
            </a:r>
          </a:p>
          <a:p>
            <a:pPr marL="285750" indent="-285750" algn="just">
              <a:buFont typeface="Wingdings" charset="2"/>
              <a:buChar char="§"/>
            </a:pPr>
            <a:endParaRPr lang="en-US" dirty="0">
              <a:latin typeface="Calibri Light"/>
              <a:cs typeface="Calibri Light"/>
            </a:endParaRPr>
          </a:p>
          <a:p>
            <a:pPr marL="285750" indent="-285750" algn="just">
              <a:buFont typeface="Wingdings" charset="2"/>
              <a:buChar char="§"/>
            </a:pPr>
            <a:r>
              <a:rPr lang="en-US" dirty="0">
                <a:latin typeface="Calibri Light"/>
                <a:cs typeface="Calibri Light"/>
              </a:rPr>
              <a:t>The </a:t>
            </a:r>
            <a:r>
              <a:rPr lang="en-US" i="1" dirty="0">
                <a:latin typeface="Calibri Light"/>
                <a:cs typeface="Calibri Light"/>
              </a:rPr>
              <a:t>green</a:t>
            </a:r>
            <a:r>
              <a:rPr lang="en-US" dirty="0">
                <a:latin typeface="Calibri Light"/>
                <a:cs typeface="Calibri Light"/>
              </a:rPr>
              <a:t> label is a tool for investors</a:t>
            </a:r>
          </a:p>
        </p:txBody>
      </p:sp>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4750880" y="1126527"/>
            <a:ext cx="3447675" cy="4487333"/>
          </a:xfrm>
          <a:prstGeom prst="rect">
            <a:avLst/>
          </a:prstGeom>
        </p:spPr>
      </p:pic>
      <p:sp>
        <p:nvSpPr>
          <p:cNvPr id="4" name="TextBox 3">
            <a:extLst>
              <a:ext uri="{FF2B5EF4-FFF2-40B4-BE49-F238E27FC236}">
                <a16:creationId xmlns:a16="http://schemas.microsoft.com/office/drawing/2014/main" id="{DE5D54A7-E6AD-584B-95C1-48BC7615B885}"/>
              </a:ext>
            </a:extLst>
          </p:cNvPr>
          <p:cNvSpPr txBox="1"/>
          <p:nvPr/>
        </p:nvSpPr>
        <p:spPr>
          <a:xfrm>
            <a:off x="5532560" y="5555056"/>
            <a:ext cx="2517636" cy="276999"/>
          </a:xfrm>
          <a:prstGeom prst="rect">
            <a:avLst/>
          </a:prstGeom>
          <a:noFill/>
        </p:spPr>
        <p:txBody>
          <a:bodyPr wrap="none" rtlCol="0">
            <a:spAutoFit/>
          </a:bodyPr>
          <a:lstStyle/>
          <a:p>
            <a:r>
              <a:rPr lang="en-US" sz="1200" dirty="0"/>
              <a:t>Source: Climate Bonds Initiative 2018</a:t>
            </a:r>
          </a:p>
        </p:txBody>
      </p:sp>
      <p:sp>
        <p:nvSpPr>
          <p:cNvPr id="10" name="Title 1">
            <a:extLst>
              <a:ext uri="{FF2B5EF4-FFF2-40B4-BE49-F238E27FC236}">
                <a16:creationId xmlns:a16="http://schemas.microsoft.com/office/drawing/2014/main" id="{7DBBFB76-0510-D141-BB0D-AB9B528B46FB}"/>
              </a:ext>
            </a:extLst>
          </p:cNvPr>
          <p:cNvSpPr txBox="1">
            <a:spLocks/>
          </p:cNvSpPr>
          <p:nvPr/>
        </p:nvSpPr>
        <p:spPr>
          <a:xfrm>
            <a:off x="535915" y="141111"/>
            <a:ext cx="9144000" cy="66322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200" b="1" i="0" kern="1200">
                <a:solidFill>
                  <a:srgbClr val="05324E"/>
                </a:solidFill>
                <a:latin typeface="DIN Bold"/>
                <a:ea typeface="Source Sans Pro" panose="020B0503030403020204" pitchFamily="34" charset="0"/>
                <a:cs typeface="DIN Bold"/>
              </a:defRPr>
            </a:lvl1pPr>
          </a:lstStyle>
          <a:p>
            <a:pPr>
              <a:lnSpc>
                <a:spcPct val="140000"/>
              </a:lnSpc>
            </a:pPr>
            <a:r>
              <a:rPr lang="en-US" sz="2800" b="0" dirty="0">
                <a:latin typeface="DIN Alternate Bold"/>
                <a:cs typeface="DIN Alternate Bold"/>
              </a:rPr>
              <a:t>Green Bonds Explained</a:t>
            </a:r>
          </a:p>
        </p:txBody>
      </p:sp>
      <p:sp>
        <p:nvSpPr>
          <p:cNvPr id="7" name="Rectangle 6"/>
          <p:cNvSpPr/>
          <p:nvPr/>
        </p:nvSpPr>
        <p:spPr>
          <a:xfrm>
            <a:off x="4406563" y="6011558"/>
            <a:ext cx="3791992" cy="846442"/>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 name="Picture 2" descr="Picture 2"/>
          <p:cNvPicPr>
            <a:picLocks noChangeAspect="1"/>
          </p:cNvPicPr>
          <p:nvPr/>
        </p:nvPicPr>
        <p:blipFill>
          <a:blip r:embed="rId4"/>
          <a:srcRect l="42862" r="2158"/>
          <a:stretch>
            <a:fillRect/>
          </a:stretch>
        </p:blipFill>
        <p:spPr>
          <a:xfrm>
            <a:off x="6361145" y="6165698"/>
            <a:ext cx="2323417" cy="421402"/>
          </a:xfrm>
          <a:prstGeom prst="rect">
            <a:avLst/>
          </a:prstGeom>
          <a:ln w="12700">
            <a:miter lim="400000"/>
          </a:ln>
        </p:spPr>
      </p:pic>
      <p:pic>
        <p:nvPicPr>
          <p:cNvPr id="9" name="Picture 8" descr="CBI_logo.png">
            <a:extLst>
              <a:ext uri="{FF2B5EF4-FFF2-40B4-BE49-F238E27FC236}">
                <a16:creationId xmlns:a16="http://schemas.microsoft.com/office/drawing/2014/main" id="{6C189721-8DC5-054A-859B-E02FB10171EB}"/>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406563" y="6229753"/>
            <a:ext cx="1761995" cy="317187"/>
          </a:xfrm>
          <a:prstGeom prst="rect">
            <a:avLst/>
          </a:prstGeom>
          <a:noFill/>
          <a:ln w="9525">
            <a:noFill/>
            <a:miter lim="800000"/>
            <a:headEnd/>
            <a:tailEnd/>
          </a:ln>
        </p:spPr>
      </p:pic>
    </p:spTree>
    <p:extLst>
      <p:ext uri="{BB962C8B-B14F-4D97-AF65-F5344CB8AC3E}">
        <p14:creationId xmlns:p14="http://schemas.microsoft.com/office/powerpoint/2010/main" val="23797301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7811C5D-A7C5-4F13-9317-954C36826844}"/>
              </a:ext>
            </a:extLst>
          </p:cNvPr>
          <p:cNvSpPr txBox="1"/>
          <p:nvPr/>
        </p:nvSpPr>
        <p:spPr>
          <a:xfrm>
            <a:off x="522300" y="1561204"/>
            <a:ext cx="2574516" cy="5124479"/>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en-GB" sz="2000" b="1" dirty="0">
                <a:latin typeface="Calibri"/>
                <a:cs typeface="Calibri"/>
              </a:rPr>
              <a:t>Global financial markets</a:t>
            </a:r>
          </a:p>
          <a:p>
            <a:endParaRPr lang="en-GB" b="1" dirty="0">
              <a:latin typeface="Calibri Light"/>
              <a:cs typeface="Calibri Light"/>
            </a:endParaRPr>
          </a:p>
          <a:p>
            <a:pPr marL="285750" indent="-285750">
              <a:spcAft>
                <a:spcPts val="600"/>
              </a:spcAft>
              <a:buFont typeface="Arial" panose="020B0604020202020204" pitchFamily="34" charset="0"/>
              <a:buChar char="•"/>
            </a:pPr>
            <a:r>
              <a:rPr lang="en-GB" sz="1700" dirty="0">
                <a:latin typeface="Calibri Light"/>
                <a:cs typeface="Calibri Light"/>
              </a:rPr>
              <a:t>$90trn bond market</a:t>
            </a:r>
          </a:p>
          <a:p>
            <a:pPr marL="285750" indent="-285750">
              <a:spcAft>
                <a:spcPts val="600"/>
              </a:spcAft>
              <a:buFont typeface="Arial" panose="020B0604020202020204" pitchFamily="34" charset="0"/>
              <a:buChar char="•"/>
            </a:pPr>
            <a:r>
              <a:rPr lang="en-GB" sz="1700" dirty="0">
                <a:latin typeface="Calibri Light"/>
                <a:cs typeface="Calibri Light"/>
              </a:rPr>
              <a:t>Investors are seeking yield</a:t>
            </a:r>
          </a:p>
          <a:p>
            <a:pPr marL="285750" indent="-285750">
              <a:spcAft>
                <a:spcPts val="600"/>
              </a:spcAft>
              <a:buFont typeface="Arial" panose="020B0604020202020204" pitchFamily="34" charset="0"/>
              <a:buChar char="•"/>
            </a:pPr>
            <a:r>
              <a:rPr lang="en-GB" sz="1700" dirty="0">
                <a:latin typeface="Calibri Light"/>
                <a:cs typeface="Calibri Light"/>
              </a:rPr>
              <a:t>Record low interest rates</a:t>
            </a:r>
          </a:p>
          <a:p>
            <a:pPr marL="285750" indent="-285750">
              <a:spcAft>
                <a:spcPts val="600"/>
              </a:spcAft>
              <a:buFont typeface="Arial" panose="020B0604020202020204" pitchFamily="34" charset="0"/>
              <a:buChar char="•"/>
            </a:pPr>
            <a:r>
              <a:rPr lang="en-GB" sz="1700" dirty="0">
                <a:latin typeface="Calibri Light"/>
                <a:cs typeface="Calibri Light"/>
              </a:rPr>
              <a:t>Investors want green:</a:t>
            </a:r>
          </a:p>
          <a:p>
            <a:pPr marL="628650" lvl="1" indent="-285750">
              <a:spcAft>
                <a:spcPts val="600"/>
              </a:spcAft>
              <a:buFont typeface="Arial" panose="020B0604020202020204" pitchFamily="34" charset="0"/>
              <a:buChar char="•"/>
            </a:pPr>
            <a:r>
              <a:rPr lang="en-GB" sz="1700" dirty="0">
                <a:latin typeface="Calibri Light"/>
                <a:cs typeface="Calibri Light"/>
              </a:rPr>
              <a:t>$60trn investor commitment at UN Climate Summit</a:t>
            </a:r>
          </a:p>
          <a:p>
            <a:pPr marL="628650" lvl="1" indent="-285750">
              <a:spcAft>
                <a:spcPts val="600"/>
              </a:spcAft>
              <a:buFont typeface="Arial" panose="020B0604020202020204" pitchFamily="34" charset="0"/>
              <a:buChar char="•"/>
            </a:pPr>
            <a:r>
              <a:rPr lang="en-GB" sz="1700" dirty="0">
                <a:latin typeface="Calibri Light"/>
                <a:cs typeface="Calibri Light"/>
              </a:rPr>
              <a:t>Insurers commit to increase climate investments 10x by 2020</a:t>
            </a:r>
          </a:p>
          <a:p>
            <a:pPr marL="742950" lvl="1" indent="-285750">
              <a:buFont typeface="Arial" panose="020B0604020202020204" pitchFamily="34" charset="0"/>
              <a:buChar char="•"/>
            </a:pPr>
            <a:endParaRPr lang="en-GB" dirty="0"/>
          </a:p>
        </p:txBody>
      </p:sp>
      <p:sp>
        <p:nvSpPr>
          <p:cNvPr id="7" name="Rectangle 6">
            <a:extLst>
              <a:ext uri="{FF2B5EF4-FFF2-40B4-BE49-F238E27FC236}">
                <a16:creationId xmlns:a16="http://schemas.microsoft.com/office/drawing/2014/main" id="{81CB7BB2-73E1-44A9-8B08-C7A22B51FA19}"/>
              </a:ext>
            </a:extLst>
          </p:cNvPr>
          <p:cNvSpPr/>
          <p:nvPr/>
        </p:nvSpPr>
        <p:spPr>
          <a:xfrm>
            <a:off x="5489429" y="1561203"/>
            <a:ext cx="2634775" cy="3966771"/>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GB" b="1" dirty="0"/>
              <a:t>Climate mitigation and adaptation requirements</a:t>
            </a:r>
          </a:p>
          <a:p>
            <a:pPr algn="ctr"/>
            <a:endParaRPr lang="en-GB" dirty="0">
              <a:latin typeface="Calibri Light"/>
              <a:cs typeface="Calibri Light"/>
            </a:endParaRPr>
          </a:p>
          <a:p>
            <a:pPr marL="285750" indent="-285750">
              <a:spcAft>
                <a:spcPts val="600"/>
              </a:spcAft>
              <a:buFont typeface="Arial" panose="020B0604020202020204" pitchFamily="34" charset="0"/>
              <a:buChar char="•"/>
            </a:pPr>
            <a:r>
              <a:rPr lang="en-GB" sz="1700" dirty="0">
                <a:latin typeface="Calibri Light"/>
                <a:cs typeface="Calibri Light"/>
              </a:rPr>
              <a:t>Paris agreement to keep temperature rise below 2 degrees</a:t>
            </a:r>
          </a:p>
          <a:p>
            <a:pPr marL="285750" indent="-285750">
              <a:spcAft>
                <a:spcPts val="600"/>
              </a:spcAft>
              <a:buFont typeface="Arial" panose="020B0604020202020204" pitchFamily="34" charset="0"/>
              <a:buChar char="•"/>
            </a:pPr>
            <a:r>
              <a:rPr lang="en-GB" sz="1700" dirty="0">
                <a:latin typeface="Calibri Light"/>
                <a:cs typeface="Calibri Light"/>
              </a:rPr>
              <a:t>IEA: Energy sector requires $53trn by 2035</a:t>
            </a:r>
          </a:p>
          <a:p>
            <a:pPr marL="285750" indent="-285750">
              <a:spcAft>
                <a:spcPts val="600"/>
              </a:spcAft>
              <a:buFont typeface="Arial" panose="020B0604020202020204" pitchFamily="34" charset="0"/>
              <a:buChar char="•"/>
            </a:pPr>
            <a:r>
              <a:rPr lang="en-GB" sz="1700" dirty="0">
                <a:latin typeface="Calibri Light"/>
                <a:cs typeface="Calibri Light"/>
              </a:rPr>
              <a:t>$93trn required by 2030 across all sectors</a:t>
            </a:r>
          </a:p>
        </p:txBody>
      </p:sp>
      <p:sp>
        <p:nvSpPr>
          <p:cNvPr id="8" name="Arrow: Right 7">
            <a:extLst>
              <a:ext uri="{FF2B5EF4-FFF2-40B4-BE49-F238E27FC236}">
                <a16:creationId xmlns:a16="http://schemas.microsoft.com/office/drawing/2014/main" id="{FAB3CD1A-FA79-461F-BC31-0C06FB6F3579}"/>
              </a:ext>
            </a:extLst>
          </p:cNvPr>
          <p:cNvSpPr/>
          <p:nvPr/>
        </p:nvSpPr>
        <p:spPr>
          <a:xfrm>
            <a:off x="3449121" y="1686275"/>
            <a:ext cx="1828435" cy="3645191"/>
          </a:xfrm>
          <a:prstGeom prst="rightArrow">
            <a:avLst>
              <a:gd name="adj1" fmla="val 55574"/>
              <a:gd name="adj2" fmla="val 72608"/>
            </a:avLst>
          </a:prstGeom>
          <a:ln w="38100"/>
        </p:spPr>
        <p:style>
          <a:lnRef idx="2">
            <a:schemeClr val="accent6"/>
          </a:lnRef>
          <a:fillRef idx="1">
            <a:schemeClr val="lt1"/>
          </a:fillRef>
          <a:effectRef idx="0">
            <a:schemeClr val="accent6"/>
          </a:effectRef>
          <a:fontRef idx="minor">
            <a:schemeClr val="dk1"/>
          </a:fontRef>
        </p:style>
        <p:txBody>
          <a:bodyPr lIns="36000" tIns="0" rIns="36000" bIns="0" rtlCol="0" anchor="ctr"/>
          <a:lstStyle/>
          <a:p>
            <a:pPr algn="ctr"/>
            <a:r>
              <a:rPr lang="en-GB" b="1" dirty="0"/>
              <a:t>Green Bonds: </a:t>
            </a:r>
          </a:p>
          <a:p>
            <a:pPr algn="ctr"/>
            <a:r>
              <a:rPr lang="en-GB" sz="1600" dirty="0">
                <a:latin typeface="Calibri Light"/>
                <a:cs typeface="Calibri Light"/>
              </a:rPr>
              <a:t>Tool to shift debt capital markets to climate solutions</a:t>
            </a:r>
          </a:p>
        </p:txBody>
      </p:sp>
      <p:sp>
        <p:nvSpPr>
          <p:cNvPr id="13" name="TextBox 12">
            <a:extLst>
              <a:ext uri="{FF2B5EF4-FFF2-40B4-BE49-F238E27FC236}">
                <a16:creationId xmlns:a16="http://schemas.microsoft.com/office/drawing/2014/main" id="{44876668-E68F-5B47-A988-CCC89B1ED038}"/>
              </a:ext>
            </a:extLst>
          </p:cNvPr>
          <p:cNvSpPr txBox="1"/>
          <p:nvPr/>
        </p:nvSpPr>
        <p:spPr>
          <a:xfrm>
            <a:off x="5394695" y="5527974"/>
            <a:ext cx="2517636" cy="276999"/>
          </a:xfrm>
          <a:prstGeom prst="rect">
            <a:avLst/>
          </a:prstGeom>
          <a:noFill/>
        </p:spPr>
        <p:txBody>
          <a:bodyPr wrap="none" rtlCol="0">
            <a:spAutoFit/>
          </a:bodyPr>
          <a:lstStyle/>
          <a:p>
            <a:r>
              <a:rPr lang="en-US" sz="1200" dirty="0"/>
              <a:t>Source: Climate Bonds Initiative 2018</a:t>
            </a:r>
          </a:p>
        </p:txBody>
      </p:sp>
      <p:sp>
        <p:nvSpPr>
          <p:cNvPr id="14" name="Title 1">
            <a:extLst>
              <a:ext uri="{FF2B5EF4-FFF2-40B4-BE49-F238E27FC236}">
                <a16:creationId xmlns:a16="http://schemas.microsoft.com/office/drawing/2014/main" id="{7DBBFB76-0510-D141-BB0D-AB9B528B46FB}"/>
              </a:ext>
            </a:extLst>
          </p:cNvPr>
          <p:cNvSpPr txBox="1">
            <a:spLocks/>
          </p:cNvSpPr>
          <p:nvPr/>
        </p:nvSpPr>
        <p:spPr>
          <a:xfrm>
            <a:off x="535915" y="141111"/>
            <a:ext cx="9144000" cy="66322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200" b="1" i="0" kern="1200">
                <a:solidFill>
                  <a:srgbClr val="05324E"/>
                </a:solidFill>
                <a:latin typeface="DIN Bold"/>
                <a:ea typeface="Source Sans Pro" panose="020B0503030403020204" pitchFamily="34" charset="0"/>
                <a:cs typeface="DIN Bold"/>
              </a:defRPr>
            </a:lvl1pPr>
          </a:lstStyle>
          <a:p>
            <a:pPr>
              <a:lnSpc>
                <a:spcPct val="140000"/>
              </a:lnSpc>
            </a:pPr>
            <a:r>
              <a:rPr lang="en-US" sz="2800" b="0" dirty="0">
                <a:latin typeface="DIN Alternate Bold"/>
                <a:cs typeface="DIN Alternate Bold"/>
              </a:rPr>
              <a:t>Green bonds can shift financial markets to green</a:t>
            </a:r>
          </a:p>
        </p:txBody>
      </p:sp>
      <p:sp>
        <p:nvSpPr>
          <p:cNvPr id="9" name="Rectangle 8"/>
          <p:cNvSpPr/>
          <p:nvPr/>
        </p:nvSpPr>
        <p:spPr>
          <a:xfrm>
            <a:off x="4406563" y="6011558"/>
            <a:ext cx="4069264" cy="846442"/>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0" name="Picture 2" descr="Picture 2"/>
          <p:cNvPicPr>
            <a:picLocks noChangeAspect="1"/>
          </p:cNvPicPr>
          <p:nvPr/>
        </p:nvPicPr>
        <p:blipFill>
          <a:blip r:embed="rId2"/>
          <a:srcRect l="42862" r="2158"/>
          <a:stretch>
            <a:fillRect/>
          </a:stretch>
        </p:blipFill>
        <p:spPr>
          <a:xfrm>
            <a:off x="6361145" y="6165698"/>
            <a:ext cx="2323417" cy="421402"/>
          </a:xfrm>
          <a:prstGeom prst="rect">
            <a:avLst/>
          </a:prstGeom>
          <a:ln w="12700">
            <a:miter lim="400000"/>
          </a:ln>
        </p:spPr>
      </p:pic>
      <p:pic>
        <p:nvPicPr>
          <p:cNvPr id="11" name="Picture 10" descr="CBI_logo.png">
            <a:extLst>
              <a:ext uri="{FF2B5EF4-FFF2-40B4-BE49-F238E27FC236}">
                <a16:creationId xmlns:a16="http://schemas.microsoft.com/office/drawing/2014/main" id="{A9E9DC6A-7C9E-624C-8A5F-A763BDE7641A}"/>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406563" y="6229753"/>
            <a:ext cx="1761995" cy="317187"/>
          </a:xfrm>
          <a:prstGeom prst="rect">
            <a:avLst/>
          </a:prstGeom>
          <a:noFill/>
          <a:ln w="9525">
            <a:noFill/>
            <a:miter lim="800000"/>
            <a:headEnd/>
            <a:tailEnd/>
          </a:ln>
        </p:spPr>
      </p:pic>
    </p:spTree>
    <p:extLst>
      <p:ext uri="{BB962C8B-B14F-4D97-AF65-F5344CB8AC3E}">
        <p14:creationId xmlns:p14="http://schemas.microsoft.com/office/powerpoint/2010/main" val="32751950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08992" y="461392"/>
            <a:ext cx="7935416" cy="1095400"/>
          </a:xfrm>
          <a:noFill/>
          <a:ln w="9525">
            <a:noFill/>
            <a:miter lim="800000"/>
            <a:headEnd/>
            <a:tailEnd/>
          </a:ln>
        </p:spPr>
        <p:txBody>
          <a:bodyPr vert="horz" wrap="square" lIns="91438" tIns="45719" rIns="91438" bIns="45719" numCol="1" anchor="t" anchorCtr="0" compatLnSpc="1">
            <a:prstTxWarp prst="textNoShape">
              <a:avLst/>
            </a:prstTxWarp>
            <a:noAutofit/>
          </a:bodyPr>
          <a:lstStyle/>
          <a:p>
            <a:r>
              <a:rPr lang="en-US" altLang="zh-CN" b="0" dirty="0">
                <a:latin typeface="DIN Alternate Bold"/>
              </a:rPr>
              <a:t>Capturing global flows – just getting started</a:t>
            </a:r>
            <a:br>
              <a:rPr lang="en-US" altLang="zh-CN" b="0" dirty="0">
                <a:latin typeface="DIN Alternate Bold"/>
              </a:rPr>
            </a:br>
            <a:br>
              <a:rPr lang="en-US" altLang="zh-CN" b="0" dirty="0">
                <a:latin typeface="DIN Alternate Bold"/>
              </a:rPr>
            </a:br>
            <a:endParaRPr lang="en-US" b="0" dirty="0">
              <a:latin typeface="DIN Alternate Bold"/>
            </a:endParaRPr>
          </a:p>
        </p:txBody>
      </p:sp>
      <p:grpSp>
        <p:nvGrpSpPr>
          <p:cNvPr id="6" name="Group 5">
            <a:extLst>
              <a:ext uri="{FF2B5EF4-FFF2-40B4-BE49-F238E27FC236}">
                <a16:creationId xmlns:a16="http://schemas.microsoft.com/office/drawing/2014/main" id="{F1F4579D-AF94-4AE5-A446-3697F32C8C9B}"/>
              </a:ext>
            </a:extLst>
          </p:cNvPr>
          <p:cNvGrpSpPr/>
          <p:nvPr/>
        </p:nvGrpSpPr>
        <p:grpSpPr>
          <a:xfrm>
            <a:off x="400011" y="1175195"/>
            <a:ext cx="8743989" cy="4941002"/>
            <a:chOff x="400011" y="1175195"/>
            <a:chExt cx="8743989" cy="4941002"/>
          </a:xfrm>
        </p:grpSpPr>
        <p:pic>
          <p:nvPicPr>
            <p:cNvPr id="7" name="Picture 6">
              <a:extLst>
                <a:ext uri="{FF2B5EF4-FFF2-40B4-BE49-F238E27FC236}">
                  <a16:creationId xmlns:a16="http://schemas.microsoft.com/office/drawing/2014/main" id="{8565E45F-F4B1-44B4-B18A-FBFFDD08C4E3}"/>
                </a:ext>
              </a:extLst>
            </p:cNvPr>
            <p:cNvPicPr>
              <a:picLocks noChangeAspect="1"/>
            </p:cNvPicPr>
            <p:nvPr/>
          </p:nvPicPr>
          <p:blipFill>
            <a:blip r:embed="rId3"/>
            <a:stretch>
              <a:fillRect/>
            </a:stretch>
          </p:blipFill>
          <p:spPr>
            <a:xfrm>
              <a:off x="4271465" y="1175195"/>
              <a:ext cx="4872535" cy="4941002"/>
            </a:xfrm>
            <a:prstGeom prst="rect">
              <a:avLst/>
            </a:prstGeom>
          </p:spPr>
        </p:pic>
        <p:grpSp>
          <p:nvGrpSpPr>
            <p:cNvPr id="8" name="Group 7">
              <a:extLst>
                <a:ext uri="{FF2B5EF4-FFF2-40B4-BE49-F238E27FC236}">
                  <a16:creationId xmlns:a16="http://schemas.microsoft.com/office/drawing/2014/main" id="{2A139126-39E3-4617-80BD-A5BB1F22F57A}"/>
                </a:ext>
              </a:extLst>
            </p:cNvPr>
            <p:cNvGrpSpPr/>
            <p:nvPr/>
          </p:nvGrpSpPr>
          <p:grpSpPr>
            <a:xfrm>
              <a:off x="400011" y="1363425"/>
              <a:ext cx="2731829" cy="2342563"/>
              <a:chOff x="400011" y="1243115"/>
              <a:chExt cx="2731829" cy="2342563"/>
            </a:xfrm>
          </p:grpSpPr>
          <p:pic>
            <p:nvPicPr>
              <p:cNvPr id="29" name="Picture 28">
                <a:extLst>
                  <a:ext uri="{FF2B5EF4-FFF2-40B4-BE49-F238E27FC236}">
                    <a16:creationId xmlns:a16="http://schemas.microsoft.com/office/drawing/2014/main" id="{CF575BAF-E69C-4186-A624-293C29D84071}"/>
                  </a:ext>
                </a:extLst>
              </p:cNvPr>
              <p:cNvPicPr>
                <a:picLocks noChangeAspect="1"/>
              </p:cNvPicPr>
              <p:nvPr/>
            </p:nvPicPr>
            <p:blipFill>
              <a:blip r:embed="rId4"/>
              <a:stretch>
                <a:fillRect/>
              </a:stretch>
            </p:blipFill>
            <p:spPr>
              <a:xfrm>
                <a:off x="400011" y="1268760"/>
                <a:ext cx="2508699" cy="2316918"/>
              </a:xfrm>
              <a:prstGeom prst="rect">
                <a:avLst/>
              </a:prstGeom>
              <a:noFill/>
              <a:ln>
                <a:noFill/>
              </a:ln>
            </p:spPr>
          </p:pic>
          <p:sp>
            <p:nvSpPr>
              <p:cNvPr id="30" name="TextBox 29">
                <a:extLst>
                  <a:ext uri="{FF2B5EF4-FFF2-40B4-BE49-F238E27FC236}">
                    <a16:creationId xmlns:a16="http://schemas.microsoft.com/office/drawing/2014/main" id="{A36E622A-526F-45CB-AC0F-D119B2FFF553}"/>
                  </a:ext>
                </a:extLst>
              </p:cNvPr>
              <p:cNvSpPr txBox="1"/>
              <p:nvPr/>
            </p:nvSpPr>
            <p:spPr>
              <a:xfrm>
                <a:off x="1215242" y="1243115"/>
                <a:ext cx="1916598" cy="584775"/>
              </a:xfrm>
              <a:prstGeom prst="rect">
                <a:avLst/>
              </a:prstGeom>
              <a:solidFill>
                <a:schemeClr val="bg1"/>
              </a:solidFill>
            </p:spPr>
            <p:txBody>
              <a:bodyPr wrap="square" rtlCol="0">
                <a:spAutoFit/>
              </a:bodyPr>
              <a:lstStyle/>
              <a:p>
                <a:r>
                  <a:rPr lang="en-GB" sz="3200" b="1" dirty="0">
                    <a:solidFill>
                      <a:srgbClr val="7FCD31"/>
                    </a:solidFill>
                  </a:rPr>
                  <a:t>$616bn</a:t>
                </a:r>
              </a:p>
            </p:txBody>
          </p:sp>
          <p:sp>
            <p:nvSpPr>
              <p:cNvPr id="31" name="TextBox 30">
                <a:extLst>
                  <a:ext uri="{FF2B5EF4-FFF2-40B4-BE49-F238E27FC236}">
                    <a16:creationId xmlns:a16="http://schemas.microsoft.com/office/drawing/2014/main" id="{0F29BC4A-74EB-417C-ABDE-B19B42EB48C6}"/>
                  </a:ext>
                </a:extLst>
              </p:cNvPr>
              <p:cNvSpPr txBox="1"/>
              <p:nvPr/>
            </p:nvSpPr>
            <p:spPr>
              <a:xfrm>
                <a:off x="539552" y="2534707"/>
                <a:ext cx="1856897" cy="246221"/>
              </a:xfrm>
              <a:prstGeom prst="rect">
                <a:avLst/>
              </a:prstGeom>
              <a:noFill/>
            </p:spPr>
            <p:txBody>
              <a:bodyPr wrap="square" rtlCol="0">
                <a:spAutoFit/>
              </a:bodyPr>
              <a:lstStyle/>
              <a:p>
                <a:r>
                  <a:rPr lang="en-GB" sz="1000" dirty="0"/>
                  <a:t>Outstanding, 12/6/19</a:t>
                </a:r>
              </a:p>
            </p:txBody>
          </p:sp>
        </p:grpSp>
        <p:sp>
          <p:nvSpPr>
            <p:cNvPr id="9" name="TextBox 8">
              <a:extLst>
                <a:ext uri="{FF2B5EF4-FFF2-40B4-BE49-F238E27FC236}">
                  <a16:creationId xmlns:a16="http://schemas.microsoft.com/office/drawing/2014/main" id="{37EF93F6-279B-42D3-B74D-67966D9507EF}"/>
                </a:ext>
              </a:extLst>
            </p:cNvPr>
            <p:cNvSpPr txBox="1"/>
            <p:nvPr/>
          </p:nvSpPr>
          <p:spPr>
            <a:xfrm>
              <a:off x="3159458" y="1380603"/>
              <a:ext cx="3284750" cy="1384995"/>
            </a:xfrm>
            <a:prstGeom prst="rect">
              <a:avLst/>
            </a:prstGeom>
            <a:noFill/>
          </p:spPr>
          <p:txBody>
            <a:bodyPr wrap="square" rtlCol="0">
              <a:spAutoFit/>
            </a:bodyPr>
            <a:lstStyle/>
            <a:p>
              <a:r>
                <a:rPr lang="en-GB" sz="2800" b="1" dirty="0">
                  <a:solidFill>
                    <a:srgbClr val="00B050"/>
                  </a:solidFill>
                </a:rPr>
                <a:t>$1.06tn other climate-aligned</a:t>
              </a:r>
            </a:p>
            <a:p>
              <a:r>
                <a:rPr lang="en-GB" sz="2800" b="1" dirty="0">
                  <a:solidFill>
                    <a:srgbClr val="00B050"/>
                  </a:solidFill>
                </a:rPr>
                <a:t>bonds </a:t>
              </a:r>
            </a:p>
          </p:txBody>
        </p:sp>
        <p:grpSp>
          <p:nvGrpSpPr>
            <p:cNvPr id="10" name="Group 9">
              <a:extLst>
                <a:ext uri="{FF2B5EF4-FFF2-40B4-BE49-F238E27FC236}">
                  <a16:creationId xmlns:a16="http://schemas.microsoft.com/office/drawing/2014/main" id="{7FEC0D90-935C-4AF6-A93C-81FA90B472B3}"/>
                </a:ext>
              </a:extLst>
            </p:cNvPr>
            <p:cNvGrpSpPr/>
            <p:nvPr/>
          </p:nvGrpSpPr>
          <p:grpSpPr>
            <a:xfrm>
              <a:off x="3512567" y="2927527"/>
              <a:ext cx="771402" cy="1079232"/>
              <a:chOff x="3512567" y="2807217"/>
              <a:chExt cx="771402" cy="1079232"/>
            </a:xfrm>
          </p:grpSpPr>
          <p:sp>
            <p:nvSpPr>
              <p:cNvPr id="24" name="Diamond 23">
                <a:extLst>
                  <a:ext uri="{FF2B5EF4-FFF2-40B4-BE49-F238E27FC236}">
                    <a16:creationId xmlns:a16="http://schemas.microsoft.com/office/drawing/2014/main" id="{E11FA810-E8B1-461C-B2BC-17EC1E463D4D}"/>
                  </a:ext>
                </a:extLst>
              </p:cNvPr>
              <p:cNvSpPr/>
              <p:nvPr/>
            </p:nvSpPr>
            <p:spPr>
              <a:xfrm>
                <a:off x="3512567" y="3045902"/>
                <a:ext cx="771402" cy="840547"/>
              </a:xfrm>
              <a:prstGeom prst="diamond">
                <a:avLst/>
              </a:prstGeom>
              <a:solidFill>
                <a:srgbClr val="0E80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a:extLst>
                  <a:ext uri="{FF2B5EF4-FFF2-40B4-BE49-F238E27FC236}">
                    <a16:creationId xmlns:a16="http://schemas.microsoft.com/office/drawing/2014/main" id="{28BC3486-4937-4F93-8EB2-9FFB46CAB00C}"/>
                  </a:ext>
                </a:extLst>
              </p:cNvPr>
              <p:cNvSpPr/>
              <p:nvPr/>
            </p:nvSpPr>
            <p:spPr>
              <a:xfrm>
                <a:off x="3878209" y="2807217"/>
                <a:ext cx="45719" cy="45719"/>
              </a:xfrm>
              <a:prstGeom prst="ellipse">
                <a:avLst/>
              </a:prstGeom>
              <a:solidFill>
                <a:srgbClr val="0E80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a:extLst>
                  <a:ext uri="{FF2B5EF4-FFF2-40B4-BE49-F238E27FC236}">
                    <a16:creationId xmlns:a16="http://schemas.microsoft.com/office/drawing/2014/main" id="{DF755E59-6A09-4248-8C57-1927BF9098CF}"/>
                  </a:ext>
                </a:extLst>
              </p:cNvPr>
              <p:cNvSpPr/>
              <p:nvPr/>
            </p:nvSpPr>
            <p:spPr>
              <a:xfrm>
                <a:off x="3878209" y="2879225"/>
                <a:ext cx="45719" cy="45719"/>
              </a:xfrm>
              <a:prstGeom prst="ellipse">
                <a:avLst/>
              </a:prstGeom>
              <a:solidFill>
                <a:srgbClr val="0E80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a:extLst>
                  <a:ext uri="{FF2B5EF4-FFF2-40B4-BE49-F238E27FC236}">
                    <a16:creationId xmlns:a16="http://schemas.microsoft.com/office/drawing/2014/main" id="{CB522C42-98D3-41BD-8130-9CE9E9A565D7}"/>
                  </a:ext>
                </a:extLst>
              </p:cNvPr>
              <p:cNvSpPr/>
              <p:nvPr/>
            </p:nvSpPr>
            <p:spPr>
              <a:xfrm>
                <a:off x="3878209" y="2951233"/>
                <a:ext cx="45719" cy="45719"/>
              </a:xfrm>
              <a:prstGeom prst="ellipse">
                <a:avLst/>
              </a:prstGeom>
              <a:solidFill>
                <a:srgbClr val="0E80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27">
                <a:extLst>
                  <a:ext uri="{FF2B5EF4-FFF2-40B4-BE49-F238E27FC236}">
                    <a16:creationId xmlns:a16="http://schemas.microsoft.com/office/drawing/2014/main" id="{0DB2125B-EFEB-45C8-A068-1C210F72803C}"/>
                  </a:ext>
                </a:extLst>
              </p:cNvPr>
              <p:cNvSpPr/>
              <p:nvPr/>
            </p:nvSpPr>
            <p:spPr>
              <a:xfrm>
                <a:off x="3878209" y="3031625"/>
                <a:ext cx="45719" cy="45719"/>
              </a:xfrm>
              <a:prstGeom prst="ellipse">
                <a:avLst/>
              </a:prstGeom>
              <a:solidFill>
                <a:srgbClr val="0E80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1" name="Group 10">
              <a:extLst>
                <a:ext uri="{FF2B5EF4-FFF2-40B4-BE49-F238E27FC236}">
                  <a16:creationId xmlns:a16="http://schemas.microsoft.com/office/drawing/2014/main" id="{DEE23073-B74F-4323-AFD8-DF0D85A9794C}"/>
                </a:ext>
              </a:extLst>
            </p:cNvPr>
            <p:cNvGrpSpPr/>
            <p:nvPr/>
          </p:nvGrpSpPr>
          <p:grpSpPr>
            <a:xfrm>
              <a:off x="2906939" y="3276831"/>
              <a:ext cx="605629" cy="1068113"/>
              <a:chOff x="2906939" y="3156521"/>
              <a:chExt cx="605629" cy="1068113"/>
            </a:xfrm>
            <a:solidFill>
              <a:srgbClr val="A6C00C"/>
            </a:solidFill>
          </p:grpSpPr>
          <p:sp>
            <p:nvSpPr>
              <p:cNvPr id="14" name="Oval 13">
                <a:extLst>
                  <a:ext uri="{FF2B5EF4-FFF2-40B4-BE49-F238E27FC236}">
                    <a16:creationId xmlns:a16="http://schemas.microsoft.com/office/drawing/2014/main" id="{82F67D6E-6765-4A8E-8478-FE4ED2F36356}"/>
                  </a:ext>
                </a:extLst>
              </p:cNvPr>
              <p:cNvSpPr/>
              <p:nvPr/>
            </p:nvSpPr>
            <p:spPr>
              <a:xfrm>
                <a:off x="3194045" y="3896625"/>
                <a:ext cx="35894" cy="3415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val 14">
                <a:extLst>
                  <a:ext uri="{FF2B5EF4-FFF2-40B4-BE49-F238E27FC236}">
                    <a16:creationId xmlns:a16="http://schemas.microsoft.com/office/drawing/2014/main" id="{1F1860C3-4C4C-424D-B15D-8C8D2128AAEE}"/>
                  </a:ext>
                </a:extLst>
              </p:cNvPr>
              <p:cNvSpPr/>
              <p:nvPr/>
            </p:nvSpPr>
            <p:spPr>
              <a:xfrm>
                <a:off x="3194018" y="4076620"/>
                <a:ext cx="35894" cy="3415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 name="Group 15">
                <a:extLst>
                  <a:ext uri="{FF2B5EF4-FFF2-40B4-BE49-F238E27FC236}">
                    <a16:creationId xmlns:a16="http://schemas.microsoft.com/office/drawing/2014/main" id="{906EA5FC-84CB-44F3-ACFB-80F9ED7B97D5}"/>
                  </a:ext>
                </a:extLst>
              </p:cNvPr>
              <p:cNvGrpSpPr/>
              <p:nvPr/>
            </p:nvGrpSpPr>
            <p:grpSpPr>
              <a:xfrm>
                <a:off x="2906939" y="3156521"/>
                <a:ext cx="605629" cy="1068113"/>
                <a:chOff x="2906939" y="3156521"/>
                <a:chExt cx="605629" cy="1068113"/>
              </a:xfrm>
              <a:grpFill/>
            </p:grpSpPr>
            <p:sp>
              <p:nvSpPr>
                <p:cNvPr id="17" name="Diamond 16">
                  <a:extLst>
                    <a:ext uri="{FF2B5EF4-FFF2-40B4-BE49-F238E27FC236}">
                      <a16:creationId xmlns:a16="http://schemas.microsoft.com/office/drawing/2014/main" id="{2C871BA3-9BE9-4DAE-A451-1DC6AB01093D}"/>
                    </a:ext>
                  </a:extLst>
                </p:cNvPr>
                <p:cNvSpPr/>
                <p:nvPr/>
              </p:nvSpPr>
              <p:spPr>
                <a:xfrm>
                  <a:off x="2906939" y="3156521"/>
                  <a:ext cx="605629" cy="62793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Oval 17">
                  <a:extLst>
                    <a:ext uri="{FF2B5EF4-FFF2-40B4-BE49-F238E27FC236}">
                      <a16:creationId xmlns:a16="http://schemas.microsoft.com/office/drawing/2014/main" id="{B4A88EC9-C286-4733-9A8D-CDEA5DB3BFBC}"/>
                    </a:ext>
                  </a:extLst>
                </p:cNvPr>
                <p:cNvSpPr/>
                <p:nvPr/>
              </p:nvSpPr>
              <p:spPr>
                <a:xfrm>
                  <a:off x="3193989" y="3789040"/>
                  <a:ext cx="35894" cy="3415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Oval 18">
                  <a:extLst>
                    <a:ext uri="{FF2B5EF4-FFF2-40B4-BE49-F238E27FC236}">
                      <a16:creationId xmlns:a16="http://schemas.microsoft.com/office/drawing/2014/main" id="{F5A0B5FA-DFFB-4F28-8508-13F5FD8FEF0C}"/>
                    </a:ext>
                  </a:extLst>
                </p:cNvPr>
                <p:cNvSpPr/>
                <p:nvPr/>
              </p:nvSpPr>
              <p:spPr>
                <a:xfrm>
                  <a:off x="3194021" y="3842840"/>
                  <a:ext cx="35894" cy="3415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a:extLst>
                    <a:ext uri="{FF2B5EF4-FFF2-40B4-BE49-F238E27FC236}">
                      <a16:creationId xmlns:a16="http://schemas.microsoft.com/office/drawing/2014/main" id="{D82343B5-9761-4869-B478-6F8BC57DAA06}"/>
                    </a:ext>
                  </a:extLst>
                </p:cNvPr>
                <p:cNvSpPr/>
                <p:nvPr/>
              </p:nvSpPr>
              <p:spPr>
                <a:xfrm>
                  <a:off x="3194041" y="3956699"/>
                  <a:ext cx="35894" cy="3415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a:extLst>
                    <a:ext uri="{FF2B5EF4-FFF2-40B4-BE49-F238E27FC236}">
                      <a16:creationId xmlns:a16="http://schemas.microsoft.com/office/drawing/2014/main" id="{0BDDD220-A495-4657-841D-991677722BEB}"/>
                    </a:ext>
                  </a:extLst>
                </p:cNvPr>
                <p:cNvSpPr/>
                <p:nvPr/>
              </p:nvSpPr>
              <p:spPr>
                <a:xfrm>
                  <a:off x="3193986" y="4022820"/>
                  <a:ext cx="35894" cy="3415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a:extLst>
                    <a:ext uri="{FF2B5EF4-FFF2-40B4-BE49-F238E27FC236}">
                      <a16:creationId xmlns:a16="http://schemas.microsoft.com/office/drawing/2014/main" id="{BD4BE7CC-F1FD-429B-8E88-9EB12F8E79CF}"/>
                    </a:ext>
                  </a:extLst>
                </p:cNvPr>
                <p:cNvSpPr/>
                <p:nvPr/>
              </p:nvSpPr>
              <p:spPr>
                <a:xfrm>
                  <a:off x="3194042" y="4130405"/>
                  <a:ext cx="35894" cy="3415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a:extLst>
                    <a:ext uri="{FF2B5EF4-FFF2-40B4-BE49-F238E27FC236}">
                      <a16:creationId xmlns:a16="http://schemas.microsoft.com/office/drawing/2014/main" id="{37364523-6732-488A-8C7E-CAC5B5D637E7}"/>
                    </a:ext>
                  </a:extLst>
                </p:cNvPr>
                <p:cNvSpPr/>
                <p:nvPr/>
              </p:nvSpPr>
              <p:spPr>
                <a:xfrm>
                  <a:off x="3194038" y="4190479"/>
                  <a:ext cx="35894" cy="3415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12" name="TextBox 11">
              <a:extLst>
                <a:ext uri="{FF2B5EF4-FFF2-40B4-BE49-F238E27FC236}">
                  <a16:creationId xmlns:a16="http://schemas.microsoft.com/office/drawing/2014/main" id="{45674457-EEDC-4752-BB83-ECEB681E42EC}"/>
                </a:ext>
              </a:extLst>
            </p:cNvPr>
            <p:cNvSpPr txBox="1"/>
            <p:nvPr/>
          </p:nvSpPr>
          <p:spPr>
            <a:xfrm>
              <a:off x="1719298" y="4294358"/>
              <a:ext cx="3284750" cy="1261884"/>
            </a:xfrm>
            <a:prstGeom prst="rect">
              <a:avLst/>
            </a:prstGeom>
            <a:noFill/>
          </p:spPr>
          <p:txBody>
            <a:bodyPr wrap="square" rtlCol="0">
              <a:spAutoFit/>
            </a:bodyPr>
            <a:lstStyle/>
            <a:p>
              <a:r>
                <a:rPr lang="en-GB" sz="2800" b="1" dirty="0">
                  <a:solidFill>
                    <a:srgbClr val="A6C00C"/>
                  </a:solidFill>
                </a:rPr>
                <a:t>$1tr labelled green bonds by 2020</a:t>
              </a:r>
            </a:p>
            <a:p>
              <a:r>
                <a:rPr lang="en-GB" b="1" dirty="0">
                  <a:solidFill>
                    <a:srgbClr val="A6C00C"/>
                  </a:solidFill>
                </a:rPr>
                <a:t>(Christiana </a:t>
              </a:r>
              <a:r>
                <a:rPr lang="en-GB" b="1" dirty="0" err="1">
                  <a:solidFill>
                    <a:srgbClr val="A6C00C"/>
                  </a:solidFill>
                </a:rPr>
                <a:t>Figueres</a:t>
              </a:r>
              <a:r>
                <a:rPr lang="en-GB" b="1" dirty="0">
                  <a:solidFill>
                    <a:srgbClr val="A6C00C"/>
                  </a:solidFill>
                </a:rPr>
                <a:t>)</a:t>
              </a:r>
              <a:endParaRPr lang="en-GB" sz="1100" b="1" dirty="0">
                <a:solidFill>
                  <a:srgbClr val="A6C00C"/>
                </a:solidFill>
              </a:endParaRPr>
            </a:p>
          </p:txBody>
        </p:sp>
        <p:sp>
          <p:nvSpPr>
            <p:cNvPr id="13" name="TextBox 12">
              <a:extLst>
                <a:ext uri="{FF2B5EF4-FFF2-40B4-BE49-F238E27FC236}">
                  <a16:creationId xmlns:a16="http://schemas.microsoft.com/office/drawing/2014/main" id="{052A1CA7-474C-4623-A049-142F83144078}"/>
                </a:ext>
              </a:extLst>
            </p:cNvPr>
            <p:cNvSpPr txBox="1"/>
            <p:nvPr/>
          </p:nvSpPr>
          <p:spPr>
            <a:xfrm>
              <a:off x="3134716" y="2655017"/>
              <a:ext cx="1973295" cy="246221"/>
            </a:xfrm>
            <a:prstGeom prst="rect">
              <a:avLst/>
            </a:prstGeom>
            <a:noFill/>
          </p:spPr>
          <p:txBody>
            <a:bodyPr wrap="square" rtlCol="0">
              <a:spAutoFit/>
            </a:bodyPr>
            <a:lstStyle/>
            <a:p>
              <a:r>
                <a:rPr lang="en-GB" sz="1000" dirty="0"/>
                <a:t>Outstanding, end June 2018</a:t>
              </a:r>
            </a:p>
          </p:txBody>
        </p:sp>
      </p:grpSp>
      <p:pic>
        <p:nvPicPr>
          <p:cNvPr id="32" name="Picture 31" descr="CBI_logo.png">
            <a:extLst>
              <a:ext uri="{FF2B5EF4-FFF2-40B4-BE49-F238E27FC236}">
                <a16:creationId xmlns:a16="http://schemas.microsoft.com/office/drawing/2014/main" id="{8E55FD02-929E-F541-89F9-E6A2471856E3}"/>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308992" y="6238014"/>
            <a:ext cx="1761995" cy="317187"/>
          </a:xfrm>
          <a:prstGeom prst="rect">
            <a:avLst/>
          </a:prstGeom>
          <a:noFill/>
          <a:ln w="9525">
            <a:noFill/>
            <a:miter lim="800000"/>
            <a:headEnd/>
            <a:tailEnd/>
          </a:ln>
        </p:spPr>
      </p:pic>
    </p:spTree>
    <p:extLst>
      <p:ext uri="{BB962C8B-B14F-4D97-AF65-F5344CB8AC3E}">
        <p14:creationId xmlns:p14="http://schemas.microsoft.com/office/powerpoint/2010/main" val="4139395125"/>
      </p:ext>
    </p:extLst>
  </p:cSld>
  <p:clrMapOvr>
    <a:masterClrMapping/>
  </p:clrMapOvr>
</p:sld>
</file>

<file path=ppt/theme/theme1.xml><?xml version="1.0" encoding="utf-8"?>
<a:theme xmlns:a="http://schemas.openxmlformats.org/drawingml/2006/main" name="SSN PPT Template 2">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defRPr sz="2400" dirty="0" smtClean="0">
            <a:latin typeface="Arial"/>
            <a:cs typeface="Arial"/>
          </a:defRPr>
        </a:defPPr>
      </a:lstStyle>
    </a:txDef>
  </a:objectDefaults>
  <a:extraClrSchemeLst/>
  <a:extLst>
    <a:ext uri="{05A4C25C-085E-4340-85A3-A5531E510DB2}">
      <thm15:themeFamily xmlns:thm15="http://schemas.microsoft.com/office/thememl/2012/main" name="SSN PPT Template 2" id="{210DEFCB-AD09-D648-BB26-555BED85C945}" vid="{3FECC7B2-2C9A-C745-A200-FC581B7E851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January 2018">
    <a:dk1>
      <a:sysClr val="windowText" lastClr="000000"/>
    </a:dk1>
    <a:lt1>
      <a:sysClr val="window" lastClr="FFFFFF"/>
    </a:lt1>
    <a:dk2>
      <a:srgbClr val="1F497D"/>
    </a:dk2>
    <a:lt2>
      <a:srgbClr val="EEECE1"/>
    </a:lt2>
    <a:accent1>
      <a:srgbClr val="005426"/>
    </a:accent1>
    <a:accent2>
      <a:srgbClr val="005426"/>
    </a:accent2>
    <a:accent3>
      <a:srgbClr val="0BA940"/>
    </a:accent3>
    <a:accent4>
      <a:srgbClr val="0BA940"/>
    </a:accent4>
    <a:accent5>
      <a:srgbClr val="78B931"/>
    </a:accent5>
    <a:accent6>
      <a:srgbClr val="78B931"/>
    </a:accent6>
    <a:hlink>
      <a:srgbClr val="0000FF"/>
    </a:hlink>
    <a:folHlink>
      <a:srgbClr val="800080"/>
    </a:folHlink>
  </a:clrScheme>
  <a:fontScheme name="Office">
    <a:majorFont>
      <a:latin typeface="Cambria"/>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40607</TotalTime>
  <Words>1885</Words>
  <Application>Microsoft Macintosh PowerPoint</Application>
  <PresentationFormat>On-screen Show (4:3)</PresentationFormat>
  <Paragraphs>310</Paragraphs>
  <Slides>30</Slides>
  <Notes>10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30</vt:i4>
      </vt:variant>
    </vt:vector>
  </HeadingPairs>
  <TitlesOfParts>
    <vt:vector size="41" baseType="lpstr">
      <vt:lpstr>DIN 2014</vt:lpstr>
      <vt:lpstr>Calibri Light</vt:lpstr>
      <vt:lpstr>Calibri </vt:lpstr>
      <vt:lpstr>Helvetica Neue</vt:lpstr>
      <vt:lpstr>DIN Bold</vt:lpstr>
      <vt:lpstr>DIN Alternate Bold</vt:lpstr>
      <vt:lpstr>Calibri</vt:lpstr>
      <vt:lpstr>Arial</vt:lpstr>
      <vt:lpstr>Wingdings</vt:lpstr>
      <vt:lpstr>Source Sans Pro</vt:lpstr>
      <vt:lpstr>SSN PPT Template 2</vt:lpstr>
      <vt:lpstr>  </vt:lpstr>
      <vt:lpstr>PowerPoint Presentation</vt:lpstr>
      <vt:lpstr>PowerPoint Presentation</vt:lpstr>
      <vt:lpstr>IKI MPI - Programme Partnerships</vt:lpstr>
      <vt:lpstr>IKI MPI - Mobilising Investment for NDC Implementation</vt:lpstr>
      <vt:lpstr> The Climate Bonds Initiative</vt:lpstr>
      <vt:lpstr>PowerPoint Presentation</vt:lpstr>
      <vt:lpstr>PowerPoint Presentation</vt:lpstr>
      <vt:lpstr>Capturing global flows – just getting started  </vt:lpstr>
      <vt:lpstr>Green Bonds are growing fast globally</vt:lpstr>
      <vt:lpstr>PowerPoint Presentation</vt:lpstr>
      <vt:lpstr>PowerPoint Presentation</vt:lpstr>
      <vt:lpstr>What are the benefits for issuers?</vt:lpstr>
      <vt:lpstr>Sovereign Green Bonds NDC Financing, market signaling, increased funding </vt:lpstr>
      <vt:lpstr>Sovereign green bonds – why issue?</vt:lpstr>
      <vt:lpstr>Different regional green bond policy tools are already in place or soon to commence</vt:lpstr>
      <vt:lpstr>PowerPoint Presentation</vt:lpstr>
      <vt:lpstr>PowerPoint Presentation</vt:lpstr>
      <vt:lpstr>Case Study: Apple </vt:lpstr>
      <vt:lpstr>Case Study: Starbucks </vt:lpstr>
      <vt:lpstr>Nigerian Green Bond Case Study </vt:lpstr>
      <vt:lpstr>Institutional Framework</vt:lpstr>
      <vt:lpstr>Institutional Framework</vt:lpstr>
      <vt:lpstr>Green Bond Secretariat</vt:lpstr>
      <vt:lpstr>Technical Review Approach</vt:lpstr>
      <vt:lpstr>Project Metrics</vt:lpstr>
      <vt:lpstr>Green Bond Account Structure</vt:lpstr>
      <vt:lpstr>Outputs</vt:lpstr>
      <vt:lpstr>Nigeria Green Bond: Summary</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XXX</dc:title>
  <dc:subject/>
  <dc:creator>Dexter Wilton</dc:creator>
  <cp:keywords/>
  <dc:description/>
  <cp:lastModifiedBy>Alexia Kelly</cp:lastModifiedBy>
  <cp:revision>272</cp:revision>
  <cp:lastPrinted>2019-05-07T12:23:12Z</cp:lastPrinted>
  <dcterms:created xsi:type="dcterms:W3CDTF">2018-10-15T11:28:15Z</dcterms:created>
  <dcterms:modified xsi:type="dcterms:W3CDTF">2019-11-08T05:33:44Z</dcterms:modified>
  <cp:category/>
</cp:coreProperties>
</file>